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330" r:id="rId4"/>
    <p:sldId id="335" r:id="rId5"/>
    <p:sldId id="331" r:id="rId6"/>
    <p:sldId id="336" r:id="rId7"/>
    <p:sldId id="334" r:id="rId8"/>
    <p:sldId id="317" r:id="rId9"/>
    <p:sldId id="337" r:id="rId10"/>
    <p:sldId id="257" r:id="rId11"/>
    <p:sldId id="341" r:id="rId12"/>
    <p:sldId id="258" r:id="rId13"/>
    <p:sldId id="259" r:id="rId14"/>
    <p:sldId id="342" r:id="rId15"/>
    <p:sldId id="260" r:id="rId16"/>
    <p:sldId id="261" r:id="rId17"/>
    <p:sldId id="262" r:id="rId18"/>
    <p:sldId id="338" r:id="rId19"/>
    <p:sldId id="339" r:id="rId20"/>
    <p:sldId id="266" r:id="rId21"/>
    <p:sldId id="340" r:id="rId22"/>
    <p:sldId id="270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3Nq1bKKYk4MA8axuardTOR9ZP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95CE91-4AFA-A741-AA96-BC092BCEE019}" v="3" dt="2021-12-12T15:39:05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3955" autoAdjust="0"/>
  </p:normalViewPr>
  <p:slideViewPr>
    <p:cSldViewPr snapToGrid="0">
      <p:cViewPr varScale="1">
        <p:scale>
          <a:sx n="68" d="100"/>
          <a:sy n="68" d="100"/>
        </p:scale>
        <p:origin x="744" y="100"/>
      </p:cViewPr>
      <p:guideLst/>
    </p:cSldViewPr>
  </p:slideViewPr>
  <p:outlineViewPr>
    <p:cViewPr>
      <p:scale>
        <a:sx n="33" d="100"/>
        <a:sy n="33" d="100"/>
      </p:scale>
      <p:origin x="0" y="-2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Hyongki" userId="fdd3135d-232f-4def-a6b8-a83e1fbfa1a5" providerId="ADAL" clId="{7395CE91-4AFA-A741-AA96-BC092BCEE019}"/>
    <pc:docChg chg="custSel addSld modSld">
      <pc:chgData name="Lee, Hyongki" userId="fdd3135d-232f-4def-a6b8-a83e1fbfa1a5" providerId="ADAL" clId="{7395CE91-4AFA-A741-AA96-BC092BCEE019}" dt="2021-12-12T15:39:05.617" v="306" actId="20577"/>
      <pc:docMkLst>
        <pc:docMk/>
      </pc:docMkLst>
      <pc:sldChg chg="modSp mod">
        <pc:chgData name="Lee, Hyongki" userId="fdd3135d-232f-4def-a6b8-a83e1fbfa1a5" providerId="ADAL" clId="{7395CE91-4AFA-A741-AA96-BC092BCEE019}" dt="2021-12-12T15:37:46.196" v="200" actId="20577"/>
        <pc:sldMkLst>
          <pc:docMk/>
          <pc:sldMk cId="0" sldId="256"/>
        </pc:sldMkLst>
        <pc:spChg chg="mod">
          <ac:chgData name="Lee, Hyongki" userId="fdd3135d-232f-4def-a6b8-a83e1fbfa1a5" providerId="ADAL" clId="{7395CE91-4AFA-A741-AA96-BC092BCEE019}" dt="2021-12-12T15:37:46.196" v="200" actId="20577"/>
          <ac:spMkLst>
            <pc:docMk/>
            <pc:sldMk cId="0" sldId="256"/>
            <ac:spMk id="85" creationId="{00000000-0000-0000-0000-000000000000}"/>
          </ac:spMkLst>
        </pc:spChg>
      </pc:sldChg>
      <pc:sldChg chg="modSp mod">
        <pc:chgData name="Lee, Hyongki" userId="fdd3135d-232f-4def-a6b8-a83e1fbfa1a5" providerId="ADAL" clId="{7395CE91-4AFA-A741-AA96-BC092BCEE019}" dt="2021-12-12T15:37:40.491" v="199" actId="20577"/>
        <pc:sldMkLst>
          <pc:docMk/>
          <pc:sldMk cId="2568420146" sldId="269"/>
        </pc:sldMkLst>
        <pc:spChg chg="mod">
          <ac:chgData name="Lee, Hyongki" userId="fdd3135d-232f-4def-a6b8-a83e1fbfa1a5" providerId="ADAL" clId="{7395CE91-4AFA-A741-AA96-BC092BCEE019}" dt="2021-12-12T15:21:18.269" v="29" actId="20577"/>
          <ac:spMkLst>
            <pc:docMk/>
            <pc:sldMk cId="2568420146" sldId="269"/>
            <ac:spMk id="2" creationId="{6E7E3003-1E9B-D844-9F3A-33FBB5197962}"/>
          </ac:spMkLst>
        </pc:spChg>
        <pc:spChg chg="mod">
          <ac:chgData name="Lee, Hyongki" userId="fdd3135d-232f-4def-a6b8-a83e1fbfa1a5" providerId="ADAL" clId="{7395CE91-4AFA-A741-AA96-BC092BCEE019}" dt="2021-12-12T15:37:40.491" v="199" actId="20577"/>
          <ac:spMkLst>
            <pc:docMk/>
            <pc:sldMk cId="2568420146" sldId="269"/>
            <ac:spMk id="3" creationId="{2096C130-2156-984C-843E-63664A40E9A2}"/>
          </ac:spMkLst>
        </pc:spChg>
      </pc:sldChg>
      <pc:sldChg chg="delSp modSp new mod">
        <pc:chgData name="Lee, Hyongki" userId="fdd3135d-232f-4def-a6b8-a83e1fbfa1a5" providerId="ADAL" clId="{7395CE91-4AFA-A741-AA96-BC092BCEE019}" dt="2021-12-12T15:39:05.617" v="306" actId="20577"/>
        <pc:sldMkLst>
          <pc:docMk/>
          <pc:sldMk cId="3881988552" sldId="270"/>
        </pc:sldMkLst>
        <pc:spChg chg="mod">
          <ac:chgData name="Lee, Hyongki" userId="fdd3135d-232f-4def-a6b8-a83e1fbfa1a5" providerId="ADAL" clId="{7395CE91-4AFA-A741-AA96-BC092BCEE019}" dt="2021-12-12T15:38:02.293" v="231" actId="20577"/>
          <ac:spMkLst>
            <pc:docMk/>
            <pc:sldMk cId="3881988552" sldId="270"/>
            <ac:spMk id="2" creationId="{1F3597B4-797F-7140-80BB-F1250DEE9FC7}"/>
          </ac:spMkLst>
        </pc:spChg>
        <pc:spChg chg="mod">
          <ac:chgData name="Lee, Hyongki" userId="fdd3135d-232f-4def-a6b8-a83e1fbfa1a5" providerId="ADAL" clId="{7395CE91-4AFA-A741-AA96-BC092BCEE019}" dt="2021-12-12T15:39:05.617" v="306" actId="20577"/>
          <ac:spMkLst>
            <pc:docMk/>
            <pc:sldMk cId="3881988552" sldId="270"/>
            <ac:spMk id="3" creationId="{693F44BE-F964-1E4C-9AE6-1AC33B36440A}"/>
          </ac:spMkLst>
        </pc:spChg>
        <pc:spChg chg="del">
          <ac:chgData name="Lee, Hyongki" userId="fdd3135d-232f-4def-a6b8-a83e1fbfa1a5" providerId="ADAL" clId="{7395CE91-4AFA-A741-AA96-BC092BCEE019}" dt="2021-12-12T15:37:53.913" v="202" actId="478"/>
          <ac:spMkLst>
            <pc:docMk/>
            <pc:sldMk cId="3881988552" sldId="270"/>
            <ac:spMk id="4" creationId="{4E3C423C-6A21-CE42-A3D2-6682F58ACA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873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85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22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672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72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DA7F-AC96-4635-8548-FE9823233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6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viso.altimetry.fr/en/my-aviso-plus.htm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s://global-surface-water.appspot.com/download" TargetMode="Externa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hlee45@central.uh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visualstudio.microsoft.com/visual-cpp-build-tool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53714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/>
              <a:t>JASTER Instruction</a:t>
            </a:r>
            <a:br>
              <a:rPr lang="en-US" b="1" dirty="0"/>
            </a:br>
            <a:r>
              <a:rPr lang="en-US" b="1" dirty="0"/>
              <a:t>(Jason Altimetry Stand-Alone Tool for Enhanced Research)</a:t>
            </a:r>
            <a:endParaRPr b="1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Amirhossein Rostami, Natalya </a:t>
            </a:r>
            <a:r>
              <a:rPr lang="en-US" dirty="0" err="1"/>
              <a:t>Maslennikova</a:t>
            </a:r>
            <a:r>
              <a:rPr lang="en-US" dirty="0"/>
              <a:t>, </a:t>
            </a:r>
            <a:r>
              <a:rPr lang="en-US" dirty="0" err="1"/>
              <a:t>Hyongki</a:t>
            </a:r>
            <a:r>
              <a:rPr lang="en-US" dirty="0"/>
              <a:t> Lee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Department of Civil and Environmental Engineering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University of Houston</a:t>
            </a:r>
            <a:endParaRPr dirty="0"/>
          </a:p>
        </p:txBody>
      </p:sp>
      <p:pic>
        <p:nvPicPr>
          <p:cNvPr id="1026" name="Picture 2" descr="University Logos - University of Houston">
            <a:extLst>
              <a:ext uri="{FF2B5EF4-FFF2-40B4-BE49-F238E27FC236}">
                <a16:creationId xmlns:a16="http://schemas.microsoft.com/office/drawing/2014/main" id="{41243285-AA6B-9D47-B1F8-279012BB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159" y="5433947"/>
            <a:ext cx="3615681" cy="142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775138" y="163467"/>
            <a:ext cx="10515600" cy="114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Before Running JASTER</a:t>
            </a:r>
            <a:endParaRPr b="1" dirty="0"/>
          </a:p>
        </p:txBody>
      </p:sp>
      <p:pic>
        <p:nvPicPr>
          <p:cNvPr id="91" name="Google Shape;91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791" y="1942935"/>
            <a:ext cx="6923904" cy="37957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2" name="Google Shape;92;p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374931" y="2751748"/>
            <a:ext cx="7600586" cy="40274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" name="Google Shape;93;p2"/>
          <p:cNvSpPr/>
          <p:nvPr/>
        </p:nvSpPr>
        <p:spPr>
          <a:xfrm>
            <a:off x="2656377" y="3963259"/>
            <a:ext cx="791015" cy="2093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2"/>
          <p:cNvCxnSpPr/>
          <p:nvPr/>
        </p:nvCxnSpPr>
        <p:spPr>
          <a:xfrm>
            <a:off x="3447392" y="4073618"/>
            <a:ext cx="927539" cy="22511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5" name="Google Shape;95;p2"/>
          <p:cNvSpPr txBox="1"/>
          <p:nvPr/>
        </p:nvSpPr>
        <p:spPr>
          <a:xfrm>
            <a:off x="1472857" y="1119353"/>
            <a:ext cx="80707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download Jason series altimetry data: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4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Account via AVISO: </a:t>
            </a:r>
            <a:r>
              <a:rPr lang="en-U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https://www.aviso.altimetry.fr/en/my-aviso-plus.html</a:t>
            </a:r>
            <a:r>
              <a:rPr lang="en-U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DA743-BA0F-416F-95E5-DC5375CA50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775138" y="163467"/>
            <a:ext cx="10515600" cy="114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Before Running JASTER</a:t>
            </a:r>
            <a:endParaRPr b="1"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1246614" y="1119353"/>
            <a:ext cx="913229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OpenTopography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API Key</a:t>
            </a:r>
          </a:p>
          <a:p>
            <a:pPr lvl="1">
              <a:buClr>
                <a:schemeClr val="dk1"/>
              </a:buClr>
              <a:buSzPts val="1800"/>
            </a:pPr>
            <a:endParaRPr lang="en-US" sz="1800" b="1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3" indent="-285750" algn="just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achieve the SRTM DEM API Key, </a:t>
            </a:r>
          </a:p>
          <a:p>
            <a:pPr marL="285750" lvl="3" indent="-285750" algn="just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 to the </a:t>
            </a:r>
            <a:r>
              <a:rPr lang="en-US" sz="1800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https://portal.opentopography.org/login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create an account if you do not have:</a:t>
            </a:r>
            <a:endParaRPr lang="en-US" sz="1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3D37D-6B62-A73A-3F94-EC1A9DC4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0" y="2639505"/>
            <a:ext cx="5443814" cy="266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4B31-A0E3-AE63-E365-29EDD2D75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762" y="3647314"/>
            <a:ext cx="5529650" cy="295550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12623C4-3E6B-CC35-AAB4-00371F403C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Check pass # using Google Earth and Jason ground track </a:t>
            </a:r>
            <a:r>
              <a:rPr lang="en-US" b="1" dirty="0">
                <a:solidFill>
                  <a:srgbClr val="FF0000"/>
                </a:solidFill>
              </a:rPr>
              <a:t>(Visu_RefOrbit_J3J2J1TP_Tracks_GoogleEarth_V3.kmz)</a:t>
            </a:r>
            <a:endParaRPr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Download </a:t>
            </a:r>
            <a:r>
              <a:rPr lang="en-US" b="1" dirty="0" err="1"/>
              <a:t>kmz</a:t>
            </a:r>
            <a:r>
              <a:rPr lang="en-US" b="1" dirty="0"/>
              <a:t> via: </a:t>
            </a:r>
            <a:r>
              <a:rPr lang="en-US" b="1" u="sng" dirty="0">
                <a:solidFill>
                  <a:schemeClr val="hlink"/>
                </a:solidFill>
              </a:rPr>
              <a:t>https://www.aviso.altimetry.fr/en/data/tools/pass-locator.html</a:t>
            </a:r>
            <a:endParaRPr dirty="0"/>
          </a:p>
        </p:txBody>
      </p:sp>
      <p:pic>
        <p:nvPicPr>
          <p:cNvPr id="102" name="Google Shape;102;p3"/>
          <p:cNvPicPr preferRelativeResize="0">
            <a:picLocks noGrp="1"/>
          </p:cNvPicPr>
          <p:nvPr>
            <p:ph type="body" idx="2"/>
          </p:nvPr>
        </p:nvPicPr>
        <p:blipFill>
          <a:blip r:embed="rId3"/>
          <a:srcRect/>
          <a:stretch/>
        </p:blipFill>
        <p:spPr>
          <a:xfrm>
            <a:off x="6669339" y="1562100"/>
            <a:ext cx="4334643" cy="47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9456093" y="1728898"/>
            <a:ext cx="441434" cy="419573"/>
          </a:xfrm>
          <a:prstGeom prst="ellipse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Google Shape;104;p3"/>
          <p:cNvCxnSpPr>
            <a:cxnSpLocks/>
            <a:endCxn id="105" idx="2"/>
          </p:cNvCxnSpPr>
          <p:nvPr/>
        </p:nvCxnSpPr>
        <p:spPr>
          <a:xfrm flipH="1" flipV="1">
            <a:off x="8560151" y="1224975"/>
            <a:ext cx="923188" cy="600652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3"/>
          <p:cNvSpPr txBox="1"/>
          <p:nvPr/>
        </p:nvSpPr>
        <p:spPr>
          <a:xfrm>
            <a:off x="8181746" y="855643"/>
            <a:ext cx="756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 #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1235F181-1508-45CE-A669-2DD11BA69A13}"/>
              </a:ext>
            </a:extLst>
          </p:cNvPr>
          <p:cNvSpPr/>
          <p:nvPr/>
        </p:nvSpPr>
        <p:spPr>
          <a:xfrm rot="1253281">
            <a:off x="8613439" y="5206739"/>
            <a:ext cx="132734" cy="323378"/>
          </a:xfrm>
          <a:prstGeom prst="rightBrac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B0D48-48AB-4F58-9240-D5794A2FBC43}"/>
              </a:ext>
            </a:extLst>
          </p:cNvPr>
          <p:cNvSpPr txBox="1"/>
          <p:nvPr/>
        </p:nvSpPr>
        <p:spPr>
          <a:xfrm>
            <a:off x="8799461" y="5193702"/>
            <a:ext cx="152289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Latitude Range: 32.811~32.823</a:t>
            </a:r>
          </a:p>
        </p:txBody>
      </p:sp>
      <p:sp>
        <p:nvSpPr>
          <p:cNvPr id="6" name="Google Shape;90;p2">
            <a:extLst>
              <a:ext uri="{FF2B5EF4-FFF2-40B4-BE49-F238E27FC236}">
                <a16:creationId xmlns:a16="http://schemas.microsoft.com/office/drawing/2014/main" id="{6FB9AB12-2036-C15F-6C92-35AEA9E71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138" y="163467"/>
            <a:ext cx="10515600" cy="114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Before Running JASTER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629B4B-EA30-C1CA-C09F-CE717F55D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25D615-3DA2-73D2-BF0B-0A59E160B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8023" y="3898558"/>
            <a:ext cx="3692059" cy="484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C160F-E33D-30B6-930B-13090400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70992" y="835376"/>
            <a:ext cx="4865532" cy="3305590"/>
          </a:xfrm>
          <a:prstGeom prst="rect">
            <a:avLst/>
          </a:prstGeom>
        </p:spPr>
      </p:pic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19874" y="704073"/>
            <a:ext cx="6393118" cy="58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Open Anaconda prompt and change working directory to where the python codes exist:</a:t>
            </a:r>
          </a:p>
          <a:p>
            <a:pPr marL="685800" lvl="1" indent="-228600" algn="just">
              <a:spcBef>
                <a:spcPts val="0"/>
              </a:spcBef>
              <a:buSzPts val="2800"/>
            </a:pPr>
            <a:r>
              <a:rPr lang="en-US" dirty="0"/>
              <a:t>By default, working directory is in C drive. To switch to other drive:</a:t>
            </a:r>
          </a:p>
          <a:p>
            <a:pPr marL="685800" lvl="1" indent="-228600" algn="just">
              <a:spcBef>
                <a:spcPts val="0"/>
              </a:spcBef>
              <a:buSzPts val="2800"/>
            </a:pPr>
            <a:endParaRPr lang="en-US" dirty="0"/>
          </a:p>
          <a:p>
            <a:pPr marL="685800" lvl="1" indent="-228600" algn="just">
              <a:spcBef>
                <a:spcPts val="0"/>
              </a:spcBef>
              <a:buSzPts val="2800"/>
            </a:pPr>
            <a:endParaRPr lang="en-US" dirty="0"/>
          </a:p>
          <a:p>
            <a:pPr marL="685800" lvl="1" indent="-228600" algn="just">
              <a:spcBef>
                <a:spcPts val="0"/>
              </a:spcBef>
              <a:buSzPts val="2800"/>
            </a:pPr>
            <a:endParaRPr lang="en-US" dirty="0"/>
          </a:p>
          <a:p>
            <a:pPr marL="685800" lvl="1" indent="-228600" algn="just">
              <a:spcBef>
                <a:spcPts val="0"/>
              </a:spcBef>
              <a:buSzPts val="2800"/>
            </a:pPr>
            <a:r>
              <a:rPr lang="en-US" dirty="0"/>
              <a:t>cd ‘</a:t>
            </a:r>
            <a:r>
              <a:rPr lang="en-US" i="1" dirty="0"/>
              <a:t>PATH_TO_YOUR_PYTHON_CODE</a:t>
            </a:r>
            <a:r>
              <a:rPr lang="en-US" dirty="0"/>
              <a:t>’ </a:t>
            </a:r>
          </a:p>
          <a:p>
            <a:pPr marL="685800" lvl="1" indent="-228600" algn="just">
              <a:spcBef>
                <a:spcPts val="0"/>
              </a:spcBef>
              <a:buSzPts val="2800"/>
            </a:pPr>
            <a:endParaRPr lang="en-US" dirty="0"/>
          </a:p>
          <a:p>
            <a:pPr marL="457200" lvl="1" indent="0" algn="just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‘</a:t>
            </a:r>
            <a:r>
              <a:rPr lang="en-US" i="1" dirty="0"/>
              <a:t>geoidegm2008grid.mat</a:t>
            </a:r>
            <a:r>
              <a:rPr lang="en-US" dirty="0"/>
              <a:t>’ and Water Occurrence maps are required for time series plot.</a:t>
            </a:r>
          </a:p>
          <a:p>
            <a:pPr marL="4572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Then, execute “</a:t>
            </a:r>
            <a:r>
              <a:rPr lang="en-US" i="1" dirty="0"/>
              <a:t>python JASTER.py</a:t>
            </a:r>
            <a:r>
              <a:rPr lang="en-US" dirty="0"/>
              <a:t>” launching JASTER and opens its graphical user interface.</a:t>
            </a:r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/>
          </a:p>
        </p:txBody>
      </p:sp>
      <p:sp>
        <p:nvSpPr>
          <p:cNvPr id="113" name="Google Shape;113;p4"/>
          <p:cNvSpPr/>
          <p:nvPr/>
        </p:nvSpPr>
        <p:spPr>
          <a:xfrm>
            <a:off x="6938128" y="869794"/>
            <a:ext cx="2074189" cy="27794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FC7BE0-D9EE-4CE9-A6A7-5C1DC700BC7F}"/>
              </a:ext>
            </a:extLst>
          </p:cNvPr>
          <p:cNvSpPr/>
          <p:nvPr/>
        </p:nvSpPr>
        <p:spPr>
          <a:xfrm>
            <a:off x="9012318" y="2529329"/>
            <a:ext cx="91440" cy="186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0F89CEE6-FAA6-44ED-BFD9-933F7AF1F0A9}"/>
              </a:ext>
            </a:extLst>
          </p:cNvPr>
          <p:cNvSpPr/>
          <p:nvPr/>
        </p:nvSpPr>
        <p:spPr>
          <a:xfrm>
            <a:off x="2997725" y="3898557"/>
            <a:ext cx="1706604" cy="36837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0;p2">
            <a:extLst>
              <a:ext uri="{FF2B5EF4-FFF2-40B4-BE49-F238E27FC236}">
                <a16:creationId xmlns:a16="http://schemas.microsoft.com/office/drawing/2014/main" id="{1B5E5A51-AFE2-4FB9-9C2C-403C497A0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609" y="-31706"/>
            <a:ext cx="10515600" cy="114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Before Running JASTER</a:t>
            </a:r>
            <a:endParaRPr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D1063-648D-0A0E-C8EF-0EF958E15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512"/>
          <a:stretch/>
        </p:blipFill>
        <p:spPr>
          <a:xfrm>
            <a:off x="1068023" y="2632263"/>
            <a:ext cx="3346704" cy="638845"/>
          </a:xfrm>
          <a:prstGeom prst="rect">
            <a:avLst/>
          </a:prstGeom>
        </p:spPr>
      </p:pic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231D0F14-6A22-2FE3-C05E-38DB6BCC4660}"/>
              </a:ext>
            </a:extLst>
          </p:cNvPr>
          <p:cNvSpPr/>
          <p:nvPr/>
        </p:nvSpPr>
        <p:spPr>
          <a:xfrm>
            <a:off x="2580221" y="2651423"/>
            <a:ext cx="417504" cy="41312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5468F-8E29-4BEB-8674-C266BEB4F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409" y="5058144"/>
            <a:ext cx="5571758" cy="930062"/>
          </a:xfrm>
          <a:prstGeom prst="rect">
            <a:avLst/>
          </a:prstGeom>
        </p:spPr>
      </p:pic>
      <p:sp>
        <p:nvSpPr>
          <p:cNvPr id="18" name="Google Shape;113;p4">
            <a:extLst>
              <a:ext uri="{FF2B5EF4-FFF2-40B4-BE49-F238E27FC236}">
                <a16:creationId xmlns:a16="http://schemas.microsoft.com/office/drawing/2014/main" id="{65432E1D-5154-40B1-A31B-B9ED0F9BDE47}"/>
              </a:ext>
            </a:extLst>
          </p:cNvPr>
          <p:cNvSpPr/>
          <p:nvPr/>
        </p:nvSpPr>
        <p:spPr>
          <a:xfrm>
            <a:off x="6775078" y="5510784"/>
            <a:ext cx="1491098" cy="4560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3A5F2-D005-7179-ECFE-04B3E00932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19874" y="704073"/>
            <a:ext cx="6393118" cy="58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FC7BE0-D9EE-4CE9-A6A7-5C1DC700BC7F}"/>
              </a:ext>
            </a:extLst>
          </p:cNvPr>
          <p:cNvSpPr/>
          <p:nvPr/>
        </p:nvSpPr>
        <p:spPr>
          <a:xfrm>
            <a:off x="9012318" y="2529329"/>
            <a:ext cx="91440" cy="186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0;p2">
            <a:extLst>
              <a:ext uri="{FF2B5EF4-FFF2-40B4-BE49-F238E27FC236}">
                <a16:creationId xmlns:a16="http://schemas.microsoft.com/office/drawing/2014/main" id="{1B5E5A51-AFE2-4FB9-9C2C-403C497A0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609" y="-31706"/>
            <a:ext cx="10515600" cy="114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Before Running JASTER</a:t>
            </a:r>
            <a:endParaRPr b="1" dirty="0"/>
          </a:p>
        </p:txBody>
      </p:sp>
      <p:sp>
        <p:nvSpPr>
          <p:cNvPr id="12" name="Google Shape;112;p4">
            <a:extLst>
              <a:ext uri="{FF2B5EF4-FFF2-40B4-BE49-F238E27FC236}">
                <a16:creationId xmlns:a16="http://schemas.microsoft.com/office/drawing/2014/main" id="{AD4688FC-29A0-6A69-BDF4-DE83EDC912CB}"/>
              </a:ext>
            </a:extLst>
          </p:cNvPr>
          <p:cNvSpPr txBox="1">
            <a:spLocks/>
          </p:cNvSpPr>
          <p:nvPr/>
        </p:nvSpPr>
        <p:spPr>
          <a:xfrm>
            <a:off x="436225" y="704073"/>
            <a:ext cx="11102184" cy="582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 algn="just">
              <a:spcBef>
                <a:spcPts val="0"/>
              </a:spcBef>
              <a:buSzPts val="2800"/>
            </a:pPr>
            <a:endParaRPr lang="en-US" dirty="0"/>
          </a:p>
          <a:p>
            <a:pPr marL="228600" indent="-228600" algn="just">
              <a:spcBef>
                <a:spcPts val="0"/>
              </a:spcBef>
              <a:buSzPts val="2800"/>
            </a:pPr>
            <a:r>
              <a:rPr lang="en-US" dirty="0"/>
              <a:t>You may encounter some errors before running JASTER such as:</a:t>
            </a:r>
          </a:p>
          <a:p>
            <a:pPr marL="0" indent="0" algn="just">
              <a:spcBef>
                <a:spcPts val="0"/>
              </a:spcBef>
              <a:buSzPts val="2800"/>
              <a:buNone/>
            </a:pPr>
            <a:r>
              <a:rPr lang="en-US" dirty="0"/>
              <a:t> </a:t>
            </a:r>
          </a:p>
          <a:p>
            <a:pPr marL="685800" lvl="1" indent="-228600" algn="just">
              <a:spcBef>
                <a:spcPts val="0"/>
              </a:spcBef>
              <a:buSzPts val="2800"/>
            </a:pPr>
            <a:r>
              <a:rPr lang="en-US" dirty="0"/>
              <a:t>No module named “</a:t>
            </a:r>
            <a:r>
              <a:rPr lang="en-US" i="1" dirty="0"/>
              <a:t>name of the module</a:t>
            </a:r>
            <a:r>
              <a:rPr lang="en-US" dirty="0"/>
              <a:t>” even though you have already installed it. For example:</a:t>
            </a:r>
          </a:p>
          <a:p>
            <a:pPr marL="685800" lvl="1" indent="-228600" algn="just">
              <a:spcBef>
                <a:spcPts val="0"/>
              </a:spcBef>
              <a:buSzPts val="2800"/>
            </a:pPr>
            <a:endParaRPr lang="en-US" dirty="0"/>
          </a:p>
          <a:p>
            <a:pPr marL="685800" lvl="1" indent="-228600" algn="just">
              <a:spcBef>
                <a:spcPts val="0"/>
              </a:spcBef>
              <a:buSzPts val="2800"/>
            </a:pPr>
            <a:endParaRPr lang="en-US" dirty="0"/>
          </a:p>
          <a:p>
            <a:pPr marL="685800" lvl="1" indent="-228600" algn="just">
              <a:spcBef>
                <a:spcPts val="0"/>
              </a:spcBef>
              <a:buSzPts val="2800"/>
            </a:pPr>
            <a:endParaRPr lang="en-US" dirty="0"/>
          </a:p>
          <a:p>
            <a:pPr marL="457200" lvl="1" indent="0" algn="just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685800" lvl="1" indent="-228600" algn="just">
              <a:spcBef>
                <a:spcPts val="0"/>
              </a:spcBef>
              <a:buSzPts val="2800"/>
            </a:pPr>
            <a:r>
              <a:rPr lang="en-US" dirty="0"/>
              <a:t>In this case, reinstall modules which give this error in Anaconda Prompt as we described in slide 8</a:t>
            </a:r>
          </a:p>
          <a:p>
            <a:pPr marL="457200" lvl="1" indent="0" algn="just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685800" lvl="1" indent="-228600" algn="just">
              <a:spcBef>
                <a:spcPts val="0"/>
              </a:spcBef>
              <a:buSzPts val="2800"/>
            </a:pPr>
            <a:r>
              <a:rPr lang="en-US" dirty="0"/>
              <a:t>If it does not work again, reinstall modules through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685800" lvl="1" indent="-228600" algn="just">
              <a:spcBef>
                <a:spcPts val="0"/>
              </a:spcBef>
              <a:buSzPts val="2800"/>
            </a:pPr>
            <a:endParaRPr lang="en-US" dirty="0"/>
          </a:p>
          <a:p>
            <a:pPr marL="457200" lvl="1" indent="0" algn="just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 algn="just">
              <a:buSzPts val="2400"/>
              <a:buNone/>
            </a:pPr>
            <a:endParaRPr lang="en-US" dirty="0"/>
          </a:p>
          <a:p>
            <a:pPr marL="685800" lvl="1" indent="-228600">
              <a:buSzPts val="2400"/>
            </a:pPr>
            <a:endParaRPr lang="en-US" dirty="0"/>
          </a:p>
          <a:p>
            <a:pPr marL="635000" indent="-457200">
              <a:buSzPts val="2800"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3896F3-D6E8-42AE-153B-CB00D2A81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21" r="59991" b="-1026"/>
          <a:stretch/>
        </p:blipFill>
        <p:spPr>
          <a:xfrm>
            <a:off x="979210" y="2852012"/>
            <a:ext cx="9446836" cy="452133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21B5C85-7259-6204-E700-A355C5FAA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0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461128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JASTER Inputs</a:t>
            </a:r>
            <a:endParaRPr b="1" dirty="0"/>
          </a:p>
        </p:txBody>
      </p:sp>
      <p:sp>
        <p:nvSpPr>
          <p:cNvPr id="122" name="Google Shape;122;p5"/>
          <p:cNvSpPr/>
          <p:nvPr/>
        </p:nvSpPr>
        <p:spPr>
          <a:xfrm>
            <a:off x="-381746" y="1115003"/>
            <a:ext cx="5756634" cy="387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all required information</a:t>
            </a:r>
            <a:endParaRPr dirty="0"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AVISO username &amp; Password (slide 10)</a:t>
            </a: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API Key to download SRTM DEM from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OpenTopography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 (slide 11)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Jason Series #</a:t>
            </a: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select 2 or 3 or both</a:t>
            </a:r>
            <a:endParaRPr dirty="0">
              <a:solidFill>
                <a:srgbClr val="FF0000"/>
              </a:solidFill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accent6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Pass #: from 1 to 254</a:t>
            </a: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Start and end cycle #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Jason-2: Cycle ranges from 1 (2008/07)  to 303 (2016/09)</a:t>
            </a:r>
            <a:endParaRPr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Jason-3: Cycle ranges from 1 (2016/02) to most recent 226 (2022/03)  (Replaced by Sentinel-6 afterward)</a:t>
            </a:r>
          </a:p>
          <a:p>
            <a:pPr marL="1511300"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Latitude and Longitude range of the reservoir/lake of interest from Google Earth (slide 12)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55777-72E8-B119-33FF-9E7F61D0A2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15282" y="704688"/>
            <a:ext cx="6594466" cy="4328844"/>
          </a:xfrm>
          <a:prstGeom prst="rect">
            <a:avLst/>
          </a:prstGeom>
        </p:spPr>
      </p:pic>
      <p:sp>
        <p:nvSpPr>
          <p:cNvPr id="123" name="Google Shape;123;p5"/>
          <p:cNvSpPr/>
          <p:nvPr/>
        </p:nvSpPr>
        <p:spPr>
          <a:xfrm>
            <a:off x="5496070" y="1517715"/>
            <a:ext cx="5270930" cy="22794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5496070" y="1742972"/>
            <a:ext cx="5270930" cy="19483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134;p6">
            <a:extLst>
              <a:ext uri="{FF2B5EF4-FFF2-40B4-BE49-F238E27FC236}">
                <a16:creationId xmlns:a16="http://schemas.microsoft.com/office/drawing/2014/main" id="{4E116415-9807-4025-9AD0-C3D7C2C82C3B}"/>
              </a:ext>
            </a:extLst>
          </p:cNvPr>
          <p:cNvCxnSpPr>
            <a:cxnSpLocks/>
          </p:cNvCxnSpPr>
          <p:nvPr/>
        </p:nvCxnSpPr>
        <p:spPr>
          <a:xfrm flipH="1">
            <a:off x="4157221" y="1599320"/>
            <a:ext cx="133885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" name="Google Shape;134;p6">
            <a:extLst>
              <a:ext uri="{FF2B5EF4-FFF2-40B4-BE49-F238E27FC236}">
                <a16:creationId xmlns:a16="http://schemas.microsoft.com/office/drawing/2014/main" id="{088D6ECC-528A-4A8D-AD1F-014155A2F6B2}"/>
              </a:ext>
            </a:extLst>
          </p:cNvPr>
          <p:cNvCxnSpPr>
            <a:cxnSpLocks/>
          </p:cNvCxnSpPr>
          <p:nvPr/>
        </p:nvCxnSpPr>
        <p:spPr>
          <a:xfrm flipH="1">
            <a:off x="4072380" y="1840390"/>
            <a:ext cx="1383296" cy="0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23;p5">
            <a:extLst>
              <a:ext uri="{FF2B5EF4-FFF2-40B4-BE49-F238E27FC236}">
                <a16:creationId xmlns:a16="http://schemas.microsoft.com/office/drawing/2014/main" id="{C55C7DB8-EB74-4731-8709-3DA31D1F810E}"/>
              </a:ext>
            </a:extLst>
          </p:cNvPr>
          <p:cNvSpPr/>
          <p:nvPr/>
        </p:nvSpPr>
        <p:spPr>
          <a:xfrm>
            <a:off x="5580668" y="1970914"/>
            <a:ext cx="2092751" cy="19483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134;p6">
            <a:extLst>
              <a:ext uri="{FF2B5EF4-FFF2-40B4-BE49-F238E27FC236}">
                <a16:creationId xmlns:a16="http://schemas.microsoft.com/office/drawing/2014/main" id="{6949F078-0B95-4B6E-9BA8-81DAB07DE1ED}"/>
              </a:ext>
            </a:extLst>
          </p:cNvPr>
          <p:cNvCxnSpPr>
            <a:cxnSpLocks/>
          </p:cNvCxnSpPr>
          <p:nvPr/>
        </p:nvCxnSpPr>
        <p:spPr>
          <a:xfrm flipH="1">
            <a:off x="3817856" y="2062804"/>
            <a:ext cx="1762813" cy="22790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" name="Google Shape;120;p5">
            <a:extLst>
              <a:ext uri="{FF2B5EF4-FFF2-40B4-BE49-F238E27FC236}">
                <a16:creationId xmlns:a16="http://schemas.microsoft.com/office/drawing/2014/main" id="{7F5169FF-7B3E-491D-A374-EFF6E7B2962E}"/>
              </a:ext>
            </a:extLst>
          </p:cNvPr>
          <p:cNvSpPr/>
          <p:nvPr/>
        </p:nvSpPr>
        <p:spPr>
          <a:xfrm>
            <a:off x="5580667" y="2206327"/>
            <a:ext cx="2007909" cy="40153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34;p6">
            <a:extLst>
              <a:ext uri="{FF2B5EF4-FFF2-40B4-BE49-F238E27FC236}">
                <a16:creationId xmlns:a16="http://schemas.microsoft.com/office/drawing/2014/main" id="{1EFF9C87-61E9-44EC-961C-DBDAE1540CF3}"/>
              </a:ext>
            </a:extLst>
          </p:cNvPr>
          <p:cNvCxnSpPr>
            <a:cxnSpLocks/>
          </p:cNvCxnSpPr>
          <p:nvPr/>
        </p:nvCxnSpPr>
        <p:spPr>
          <a:xfrm flipH="1">
            <a:off x="2705493" y="2398142"/>
            <a:ext cx="2875174" cy="137668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" name="Google Shape;123;p5">
            <a:extLst>
              <a:ext uri="{FF2B5EF4-FFF2-40B4-BE49-F238E27FC236}">
                <a16:creationId xmlns:a16="http://schemas.microsoft.com/office/drawing/2014/main" id="{AA74B0A2-7B25-48AB-A295-1A1523CE922C}"/>
              </a:ext>
            </a:extLst>
          </p:cNvPr>
          <p:cNvSpPr/>
          <p:nvPr/>
        </p:nvSpPr>
        <p:spPr>
          <a:xfrm>
            <a:off x="8131535" y="1937808"/>
            <a:ext cx="3218337" cy="70468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134;p6">
            <a:extLst>
              <a:ext uri="{FF2B5EF4-FFF2-40B4-BE49-F238E27FC236}">
                <a16:creationId xmlns:a16="http://schemas.microsoft.com/office/drawing/2014/main" id="{CA0527D4-DF7F-49DA-AE09-BE221E478168}"/>
              </a:ext>
            </a:extLst>
          </p:cNvPr>
          <p:cNvCxnSpPr>
            <a:cxnSpLocks/>
          </p:cNvCxnSpPr>
          <p:nvPr/>
        </p:nvCxnSpPr>
        <p:spPr>
          <a:xfrm flipH="1">
            <a:off x="4383464" y="2605725"/>
            <a:ext cx="3748072" cy="263385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" name="Google Shape;123;p5">
            <a:extLst>
              <a:ext uri="{FF2B5EF4-FFF2-40B4-BE49-F238E27FC236}">
                <a16:creationId xmlns:a16="http://schemas.microsoft.com/office/drawing/2014/main" id="{A91F3BC3-1FD9-481F-9E77-EAD6AD397208}"/>
              </a:ext>
            </a:extLst>
          </p:cNvPr>
          <p:cNvSpPr/>
          <p:nvPr/>
        </p:nvSpPr>
        <p:spPr>
          <a:xfrm>
            <a:off x="5580666" y="2767492"/>
            <a:ext cx="5542963" cy="63918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134;p6">
            <a:extLst>
              <a:ext uri="{FF2B5EF4-FFF2-40B4-BE49-F238E27FC236}">
                <a16:creationId xmlns:a16="http://schemas.microsoft.com/office/drawing/2014/main" id="{49C27C1A-B549-450E-A80C-BDDFE5B908A1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4699262" y="3087087"/>
            <a:ext cx="881404" cy="1098414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" name="Google Shape;123;p5">
            <a:extLst>
              <a:ext uri="{FF2B5EF4-FFF2-40B4-BE49-F238E27FC236}">
                <a16:creationId xmlns:a16="http://schemas.microsoft.com/office/drawing/2014/main" id="{30E84726-FA01-49C7-87B8-0901A9044F5F}"/>
              </a:ext>
            </a:extLst>
          </p:cNvPr>
          <p:cNvSpPr/>
          <p:nvPr/>
        </p:nvSpPr>
        <p:spPr>
          <a:xfrm>
            <a:off x="5484563" y="4006392"/>
            <a:ext cx="2646972" cy="46191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C9273-74AD-4C0C-A66E-A9706217F100}"/>
              </a:ext>
            </a:extLst>
          </p:cNvPr>
          <p:cNvSpPr txBox="1"/>
          <p:nvPr/>
        </p:nvSpPr>
        <p:spPr>
          <a:xfrm>
            <a:off x="-564036" y="4756995"/>
            <a:ext cx="6282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Height and WO threshold for SRTM DEM-WO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deoutlier</a:t>
            </a: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method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2" name="Google Shape;134;p6">
            <a:extLst>
              <a:ext uri="{FF2B5EF4-FFF2-40B4-BE49-F238E27FC236}">
                <a16:creationId xmlns:a16="http://schemas.microsoft.com/office/drawing/2014/main" id="{76F10FFF-52AF-4859-B0CD-842602DB85B8}"/>
              </a:ext>
            </a:extLst>
          </p:cNvPr>
          <p:cNvCxnSpPr>
            <a:cxnSpLocks/>
          </p:cNvCxnSpPr>
          <p:nvPr/>
        </p:nvCxnSpPr>
        <p:spPr>
          <a:xfrm flipH="1">
            <a:off x="4930219" y="4423695"/>
            <a:ext cx="538306" cy="333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" name="Google Shape;120;p5">
            <a:extLst>
              <a:ext uri="{FF2B5EF4-FFF2-40B4-BE49-F238E27FC236}">
                <a16:creationId xmlns:a16="http://schemas.microsoft.com/office/drawing/2014/main" id="{B15DC939-2B4A-43BB-A1F9-2AA29D5F5B10}"/>
              </a:ext>
            </a:extLst>
          </p:cNvPr>
          <p:cNvSpPr/>
          <p:nvPr/>
        </p:nvSpPr>
        <p:spPr>
          <a:xfrm>
            <a:off x="8447987" y="3984734"/>
            <a:ext cx="2319013" cy="40153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3D7836-8AA5-4896-ACC0-2808E6E0AB3A}"/>
              </a:ext>
            </a:extLst>
          </p:cNvPr>
          <p:cNvSpPr txBox="1"/>
          <p:nvPr/>
        </p:nvSpPr>
        <p:spPr>
          <a:xfrm>
            <a:off x="5804555" y="5478287"/>
            <a:ext cx="6282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i="0" u="none" strike="noStrike" cap="none" dirty="0">
                <a:solidFill>
                  <a:schemeClr val="accent6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Hampel filter parameters (W, S). If you don’t want use Hampel, let Window size = 0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Google Shape;134;p6">
            <a:extLst>
              <a:ext uri="{FF2B5EF4-FFF2-40B4-BE49-F238E27FC236}">
                <a16:creationId xmlns:a16="http://schemas.microsoft.com/office/drawing/2014/main" id="{04B3ADCD-74EB-4D38-B290-16F99DA34628}"/>
              </a:ext>
            </a:extLst>
          </p:cNvPr>
          <p:cNvCxnSpPr>
            <a:cxnSpLocks/>
          </p:cNvCxnSpPr>
          <p:nvPr/>
        </p:nvCxnSpPr>
        <p:spPr>
          <a:xfrm flipH="1">
            <a:off x="9134573" y="4398091"/>
            <a:ext cx="606131" cy="1080196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" name="Google Shape;123;p5">
            <a:extLst>
              <a:ext uri="{FF2B5EF4-FFF2-40B4-BE49-F238E27FC236}">
                <a16:creationId xmlns:a16="http://schemas.microsoft.com/office/drawing/2014/main" id="{0B5F1E7E-3951-4A6F-8823-312C8C27CB6D}"/>
              </a:ext>
            </a:extLst>
          </p:cNvPr>
          <p:cNvSpPr/>
          <p:nvPr/>
        </p:nvSpPr>
        <p:spPr>
          <a:xfrm>
            <a:off x="5580666" y="3388448"/>
            <a:ext cx="5542963" cy="24752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62B62B-3EC3-45A5-BE5A-FF67C22B51D8}"/>
              </a:ext>
            </a:extLst>
          </p:cNvPr>
          <p:cNvSpPr txBox="1"/>
          <p:nvPr/>
        </p:nvSpPr>
        <p:spPr>
          <a:xfrm>
            <a:off x="4011733" y="5173731"/>
            <a:ext cx="5122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i="0" u="none" strike="noStrike" cap="none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Directory path to save JASTER output results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43" name="Google Shape;134;p6">
            <a:extLst>
              <a:ext uri="{FF2B5EF4-FFF2-40B4-BE49-F238E27FC236}">
                <a16:creationId xmlns:a16="http://schemas.microsoft.com/office/drawing/2014/main" id="{06DFF1F1-4CC8-4745-A2F0-BFB2D08F5951}"/>
              </a:ext>
            </a:extLst>
          </p:cNvPr>
          <p:cNvCxnSpPr>
            <a:cxnSpLocks/>
          </p:cNvCxnSpPr>
          <p:nvPr/>
        </p:nvCxnSpPr>
        <p:spPr>
          <a:xfrm flipH="1">
            <a:off x="7712140" y="3643825"/>
            <a:ext cx="877289" cy="1581858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CAC50-CE04-3499-B73B-40CD87860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995B9B-71EA-DF80-2DCF-5953F00924DC}"/>
              </a:ext>
            </a:extLst>
          </p:cNvPr>
          <p:cNvSpPr/>
          <p:nvPr/>
        </p:nvSpPr>
        <p:spPr>
          <a:xfrm>
            <a:off x="8116477" y="232539"/>
            <a:ext cx="471340" cy="445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137420" y="-1008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Data Download</a:t>
            </a:r>
            <a:endParaRPr b="1" dirty="0"/>
          </a:p>
        </p:txBody>
      </p:sp>
      <p:sp>
        <p:nvSpPr>
          <p:cNvPr id="131" name="Google Shape;131;p6"/>
          <p:cNvSpPr/>
          <p:nvPr/>
        </p:nvSpPr>
        <p:spPr>
          <a:xfrm>
            <a:off x="-200409" y="6302515"/>
            <a:ext cx="1179537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“j2_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Pass#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or “j3_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Pass#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folder after data download complete to confirm the downloaded cycles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980D2-5BB3-45C9-9473-FF45BEF9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2" y="851618"/>
            <a:ext cx="4753556" cy="2477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1F5D4E-1393-4E2C-AF38-F0DB43160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3" y="3783379"/>
            <a:ext cx="4753556" cy="2491168"/>
          </a:xfrm>
          <a:prstGeom prst="rect">
            <a:avLst/>
          </a:prstGeom>
        </p:spPr>
      </p:pic>
      <p:sp>
        <p:nvSpPr>
          <p:cNvPr id="132" name="Google Shape;132;p6"/>
          <p:cNvSpPr/>
          <p:nvPr/>
        </p:nvSpPr>
        <p:spPr>
          <a:xfrm>
            <a:off x="1266905" y="1744730"/>
            <a:ext cx="3415042" cy="34502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32;p6">
            <a:extLst>
              <a:ext uri="{FF2B5EF4-FFF2-40B4-BE49-F238E27FC236}">
                <a16:creationId xmlns:a16="http://schemas.microsoft.com/office/drawing/2014/main" id="{7F7B0A78-1BA4-47A4-8D20-C8B8D81267E3}"/>
              </a:ext>
            </a:extLst>
          </p:cNvPr>
          <p:cNvSpPr/>
          <p:nvPr/>
        </p:nvSpPr>
        <p:spPr>
          <a:xfrm>
            <a:off x="971595" y="4683935"/>
            <a:ext cx="3415042" cy="34502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0C552-746F-4891-993D-4D1CF78F9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826" y="385107"/>
            <a:ext cx="4610743" cy="2848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4FDF2F-9A1C-4160-8525-9DE0460B6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343" y="3122263"/>
            <a:ext cx="4639608" cy="2886478"/>
          </a:xfrm>
          <a:prstGeom prst="rect">
            <a:avLst/>
          </a:prstGeom>
        </p:spPr>
      </p:pic>
      <p:sp>
        <p:nvSpPr>
          <p:cNvPr id="133" name="Google Shape;133;p6"/>
          <p:cNvSpPr/>
          <p:nvPr/>
        </p:nvSpPr>
        <p:spPr>
          <a:xfrm>
            <a:off x="9475492" y="403308"/>
            <a:ext cx="940386" cy="26095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6"/>
          <p:cNvCxnSpPr>
            <a:cxnSpLocks/>
          </p:cNvCxnSpPr>
          <p:nvPr/>
        </p:nvCxnSpPr>
        <p:spPr>
          <a:xfrm flipV="1">
            <a:off x="4681947" y="650616"/>
            <a:ext cx="4793545" cy="131288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134;p6">
            <a:extLst>
              <a:ext uri="{FF2B5EF4-FFF2-40B4-BE49-F238E27FC236}">
                <a16:creationId xmlns:a16="http://schemas.microsoft.com/office/drawing/2014/main" id="{65374463-0E51-43B0-928D-9BCF93CD3F6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386637" y="3377223"/>
            <a:ext cx="5388958" cy="147922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" name="Google Shape;133;p6">
            <a:extLst>
              <a:ext uri="{FF2B5EF4-FFF2-40B4-BE49-F238E27FC236}">
                <a16:creationId xmlns:a16="http://schemas.microsoft.com/office/drawing/2014/main" id="{81B2883F-8399-44B0-9DB7-70B03C23C812}"/>
              </a:ext>
            </a:extLst>
          </p:cNvPr>
          <p:cNvSpPr/>
          <p:nvPr/>
        </p:nvSpPr>
        <p:spPr>
          <a:xfrm>
            <a:off x="9522219" y="3122282"/>
            <a:ext cx="940386" cy="26095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B1C5B-2A39-9D3F-72A7-D35BF10C8B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A40CE7-3420-9C1A-4036-43DBF22BBFCA}"/>
              </a:ext>
            </a:extLst>
          </p:cNvPr>
          <p:cNvSpPr/>
          <p:nvPr/>
        </p:nvSpPr>
        <p:spPr>
          <a:xfrm>
            <a:off x="216815" y="2787736"/>
            <a:ext cx="471340" cy="445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97B5DD-C7E3-DCF3-B6A3-78FB06B327A3}"/>
              </a:ext>
            </a:extLst>
          </p:cNvPr>
          <p:cNvSpPr/>
          <p:nvPr/>
        </p:nvSpPr>
        <p:spPr>
          <a:xfrm>
            <a:off x="216815" y="5783510"/>
            <a:ext cx="471340" cy="445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0" y="-19494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Variable Extraction</a:t>
            </a:r>
            <a:endParaRPr b="1" dirty="0"/>
          </a:p>
        </p:txBody>
      </p:sp>
      <p:sp>
        <p:nvSpPr>
          <p:cNvPr id="142" name="Google Shape;142;p7"/>
          <p:cNvSpPr txBox="1"/>
          <p:nvPr/>
        </p:nvSpPr>
        <p:spPr>
          <a:xfrm>
            <a:off x="1577870" y="3363457"/>
            <a:ext cx="2214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Extraction Processing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5594-322D-489F-A3BD-DCC4540D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15" y="1254249"/>
            <a:ext cx="3873107" cy="2022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EF34-DE91-4B39-939B-23A31AA6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15" y="3819144"/>
            <a:ext cx="3873107" cy="2012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FA324-4BD5-4F09-8DF6-DEBAAF169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251" y="1312929"/>
            <a:ext cx="4829849" cy="1086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F1498-5253-4795-BCA2-F20EFAFCF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21" y="4500186"/>
            <a:ext cx="4744112" cy="895475"/>
          </a:xfrm>
          <a:prstGeom prst="rect">
            <a:avLst/>
          </a:prstGeom>
        </p:spPr>
      </p:pic>
      <p:sp>
        <p:nvSpPr>
          <p:cNvPr id="143" name="Google Shape;143;p7"/>
          <p:cNvSpPr/>
          <p:nvPr/>
        </p:nvSpPr>
        <p:spPr>
          <a:xfrm>
            <a:off x="5985100" y="1312929"/>
            <a:ext cx="3512468" cy="27945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3;p7">
            <a:extLst>
              <a:ext uri="{FF2B5EF4-FFF2-40B4-BE49-F238E27FC236}">
                <a16:creationId xmlns:a16="http://schemas.microsoft.com/office/drawing/2014/main" id="{9F782B20-D38B-4F79-BE63-B58E4212E3F8}"/>
              </a:ext>
            </a:extLst>
          </p:cNvPr>
          <p:cNvSpPr/>
          <p:nvPr/>
        </p:nvSpPr>
        <p:spPr>
          <a:xfrm>
            <a:off x="5783932" y="4500186"/>
            <a:ext cx="3713636" cy="24250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42;p7">
            <a:extLst>
              <a:ext uri="{FF2B5EF4-FFF2-40B4-BE49-F238E27FC236}">
                <a16:creationId xmlns:a16="http://schemas.microsoft.com/office/drawing/2014/main" id="{ED1EE0D6-8287-4069-AFB3-68532650E2F3}"/>
              </a:ext>
            </a:extLst>
          </p:cNvPr>
          <p:cNvSpPr txBox="1"/>
          <p:nvPr/>
        </p:nvSpPr>
        <p:spPr>
          <a:xfrm>
            <a:off x="6476341" y="3363498"/>
            <a:ext cx="303366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When it becomes completed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34;p6">
            <a:extLst>
              <a:ext uri="{FF2B5EF4-FFF2-40B4-BE49-F238E27FC236}">
                <a16:creationId xmlns:a16="http://schemas.microsoft.com/office/drawing/2014/main" id="{1A1DD4FE-93C8-4571-8F33-7864CD43BA9F}"/>
              </a:ext>
            </a:extLst>
          </p:cNvPr>
          <p:cNvCxnSpPr>
            <a:cxnSpLocks/>
          </p:cNvCxnSpPr>
          <p:nvPr/>
        </p:nvCxnSpPr>
        <p:spPr>
          <a:xfrm flipV="1">
            <a:off x="7751629" y="2398931"/>
            <a:ext cx="0" cy="105543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" name="Google Shape;134;p6">
            <a:extLst>
              <a:ext uri="{FF2B5EF4-FFF2-40B4-BE49-F238E27FC236}">
                <a16:creationId xmlns:a16="http://schemas.microsoft.com/office/drawing/2014/main" id="{739933EE-77F5-4BD8-8747-1414DDB559FC}"/>
              </a:ext>
            </a:extLst>
          </p:cNvPr>
          <p:cNvCxnSpPr>
            <a:cxnSpLocks/>
          </p:cNvCxnSpPr>
          <p:nvPr/>
        </p:nvCxnSpPr>
        <p:spPr>
          <a:xfrm>
            <a:off x="7767434" y="3732789"/>
            <a:ext cx="0" cy="75796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" name="Google Shape;142;p7">
            <a:extLst>
              <a:ext uri="{FF2B5EF4-FFF2-40B4-BE49-F238E27FC236}">
                <a16:creationId xmlns:a16="http://schemas.microsoft.com/office/drawing/2014/main" id="{73389E38-B67C-4E49-BC09-A123CB0C0D5D}"/>
              </a:ext>
            </a:extLst>
          </p:cNvPr>
          <p:cNvSpPr txBox="1"/>
          <p:nvPr/>
        </p:nvSpPr>
        <p:spPr>
          <a:xfrm>
            <a:off x="797537" y="1486639"/>
            <a:ext cx="9098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Jason-2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42;p7">
            <a:extLst>
              <a:ext uri="{FF2B5EF4-FFF2-40B4-BE49-F238E27FC236}">
                <a16:creationId xmlns:a16="http://schemas.microsoft.com/office/drawing/2014/main" id="{8DD4CBB6-61A5-4CB4-8689-BE25B508797F}"/>
              </a:ext>
            </a:extLst>
          </p:cNvPr>
          <p:cNvSpPr txBox="1"/>
          <p:nvPr/>
        </p:nvSpPr>
        <p:spPr>
          <a:xfrm>
            <a:off x="797537" y="3966862"/>
            <a:ext cx="9098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Jason-3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134;p6">
            <a:extLst>
              <a:ext uri="{FF2B5EF4-FFF2-40B4-BE49-F238E27FC236}">
                <a16:creationId xmlns:a16="http://schemas.microsoft.com/office/drawing/2014/main" id="{CFC1D332-112C-F4DE-A3B7-96571C3E6991}"/>
              </a:ext>
            </a:extLst>
          </p:cNvPr>
          <p:cNvCxnSpPr>
            <a:cxnSpLocks/>
          </p:cNvCxnSpPr>
          <p:nvPr/>
        </p:nvCxnSpPr>
        <p:spPr>
          <a:xfrm>
            <a:off x="3921551" y="3591612"/>
            <a:ext cx="2441542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065FB-A34A-5D29-FD72-50543498B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BB8B61-5E6D-DDE3-65D2-53348DECC114}"/>
              </a:ext>
            </a:extLst>
          </p:cNvPr>
          <p:cNvSpPr/>
          <p:nvPr/>
        </p:nvSpPr>
        <p:spPr>
          <a:xfrm>
            <a:off x="797537" y="2703778"/>
            <a:ext cx="471340" cy="445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DF5F74-9BFD-FCD0-69F4-A3E0D95671EC}"/>
              </a:ext>
            </a:extLst>
          </p:cNvPr>
          <p:cNvSpPr/>
          <p:nvPr/>
        </p:nvSpPr>
        <p:spPr>
          <a:xfrm>
            <a:off x="797537" y="5294732"/>
            <a:ext cx="471340" cy="445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0" y="-19494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Variable Extraction</a:t>
            </a:r>
            <a:endParaRPr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6FA324-4BD5-4F09-8DF6-DEBAAF16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99" y="990888"/>
            <a:ext cx="4829849" cy="1086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F1498-5253-4795-BCA2-F20EFAFC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4" y="4971637"/>
            <a:ext cx="4744112" cy="895475"/>
          </a:xfrm>
          <a:prstGeom prst="rect">
            <a:avLst/>
          </a:prstGeom>
        </p:spPr>
      </p:pic>
      <p:sp>
        <p:nvSpPr>
          <p:cNvPr id="143" name="Google Shape;143;p7"/>
          <p:cNvSpPr/>
          <p:nvPr/>
        </p:nvSpPr>
        <p:spPr>
          <a:xfrm>
            <a:off x="349308" y="1584520"/>
            <a:ext cx="3512468" cy="27945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3;p7">
            <a:extLst>
              <a:ext uri="{FF2B5EF4-FFF2-40B4-BE49-F238E27FC236}">
                <a16:creationId xmlns:a16="http://schemas.microsoft.com/office/drawing/2014/main" id="{9F782B20-D38B-4F79-BE63-B58E4212E3F8}"/>
              </a:ext>
            </a:extLst>
          </p:cNvPr>
          <p:cNvSpPr/>
          <p:nvPr/>
        </p:nvSpPr>
        <p:spPr>
          <a:xfrm>
            <a:off x="207264" y="5580867"/>
            <a:ext cx="3713636" cy="24250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BAB8B-D8D9-4423-8515-1C1A6886C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046" y="990888"/>
            <a:ext cx="6372645" cy="781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C8874-767E-4459-B0C8-C2A045F3F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947" y="4793059"/>
            <a:ext cx="6639053" cy="966203"/>
          </a:xfrm>
          <a:prstGeom prst="rect">
            <a:avLst/>
          </a:prstGeom>
        </p:spPr>
      </p:pic>
      <p:sp>
        <p:nvSpPr>
          <p:cNvPr id="20" name="Google Shape;187;p11">
            <a:extLst>
              <a:ext uri="{FF2B5EF4-FFF2-40B4-BE49-F238E27FC236}">
                <a16:creationId xmlns:a16="http://schemas.microsoft.com/office/drawing/2014/main" id="{B4CF21D3-CAE2-483A-97F5-0D85B782E7E4}"/>
              </a:ext>
            </a:extLst>
          </p:cNvPr>
          <p:cNvSpPr/>
          <p:nvPr/>
        </p:nvSpPr>
        <p:spPr>
          <a:xfrm>
            <a:off x="3254734" y="2446280"/>
            <a:ext cx="726086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Columns: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(10) Jason-2 or 3 Cycle Numbers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(11) </a:t>
            </a: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Decimal year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(12) Longitude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(13) Latitude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(14) Height (meter </a:t>
            </a:r>
            <a:r>
              <a:rPr lang="en-US" sz="1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w.r.t.</a:t>
            </a: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EGM2008 Geoid) 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before applying outlier removal methods</a:t>
            </a:r>
            <a:endParaRPr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(15) Uncertainty (meter)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Google Shape;134;p6">
            <a:extLst>
              <a:ext uri="{FF2B5EF4-FFF2-40B4-BE49-F238E27FC236}">
                <a16:creationId xmlns:a16="http://schemas.microsoft.com/office/drawing/2014/main" id="{D4D770FB-EFEA-4FB1-A131-CA94FF7924A8}"/>
              </a:ext>
            </a:extLst>
          </p:cNvPr>
          <p:cNvCxnSpPr>
            <a:cxnSpLocks/>
          </p:cNvCxnSpPr>
          <p:nvPr/>
        </p:nvCxnSpPr>
        <p:spPr>
          <a:xfrm flipV="1">
            <a:off x="3900911" y="1098738"/>
            <a:ext cx="1569135" cy="73831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134;p6">
            <a:extLst>
              <a:ext uri="{FF2B5EF4-FFF2-40B4-BE49-F238E27FC236}">
                <a16:creationId xmlns:a16="http://schemas.microsoft.com/office/drawing/2014/main" id="{74D3D213-8BBE-4861-9EF1-7C7C91667BD2}"/>
              </a:ext>
            </a:extLst>
          </p:cNvPr>
          <p:cNvCxnSpPr>
            <a:cxnSpLocks/>
          </p:cNvCxnSpPr>
          <p:nvPr/>
        </p:nvCxnSpPr>
        <p:spPr>
          <a:xfrm flipV="1">
            <a:off x="3920900" y="4793059"/>
            <a:ext cx="1229048" cy="78780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29567F-8B17-EF38-53BF-0793371361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3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542544" y="-263402"/>
            <a:ext cx="111069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SRTM DEM-Water Occurrence outlier removal 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2E6F6-0D8B-4DF2-A452-DE139EA4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20" y="685732"/>
            <a:ext cx="4474464" cy="2241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D978E-EA88-459D-A893-D94D44AE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65" y="634316"/>
            <a:ext cx="4450080" cy="2292707"/>
          </a:xfrm>
          <a:prstGeom prst="rect">
            <a:avLst/>
          </a:prstGeom>
        </p:spPr>
      </p:pic>
      <p:sp>
        <p:nvSpPr>
          <p:cNvPr id="16" name="Google Shape;187;p11">
            <a:extLst>
              <a:ext uri="{FF2B5EF4-FFF2-40B4-BE49-F238E27FC236}">
                <a16:creationId xmlns:a16="http://schemas.microsoft.com/office/drawing/2014/main" id="{0EA965E0-E65F-4F9F-BE18-26E5EEF628A7}"/>
              </a:ext>
            </a:extLst>
          </p:cNvPr>
          <p:cNvSpPr/>
          <p:nvPr/>
        </p:nvSpPr>
        <p:spPr>
          <a:xfrm>
            <a:off x="5925439" y="2927023"/>
            <a:ext cx="503582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 have already provided users with WO maps in JASTER data file. 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Users can also download it directly from (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https://global-surface-water.appspot.com/download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)  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87;p11">
            <a:extLst>
              <a:ext uri="{FF2B5EF4-FFF2-40B4-BE49-F238E27FC236}">
                <a16:creationId xmlns:a16="http://schemas.microsoft.com/office/drawing/2014/main" id="{26D40BEB-E719-9E32-87E0-1E3019B7945E}"/>
              </a:ext>
            </a:extLst>
          </p:cNvPr>
          <p:cNvSpPr/>
          <p:nvPr/>
        </p:nvSpPr>
        <p:spPr>
          <a:xfrm>
            <a:off x="749935" y="2927023"/>
            <a:ext cx="503582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API key of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OpenTopography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+ (Lat, Long) range.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SRTM DEM will be downloaded automatically.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87;p11">
            <a:extLst>
              <a:ext uri="{FF2B5EF4-FFF2-40B4-BE49-F238E27FC236}">
                <a16:creationId xmlns:a16="http://schemas.microsoft.com/office/drawing/2014/main" id="{54D80D67-8EB6-DEC4-36B2-5C02F6017454}"/>
              </a:ext>
            </a:extLst>
          </p:cNvPr>
          <p:cNvSpPr/>
          <p:nvPr/>
        </p:nvSpPr>
        <p:spPr>
          <a:xfrm>
            <a:off x="3200135" y="4150597"/>
            <a:ext cx="5035826" cy="5847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WO map and SRTM DEM are cropped based on Lat and Long range that user defined for the area of interest.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2F5-189D-2218-82E9-EAA8ECD99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437" y="4923503"/>
            <a:ext cx="3313694" cy="1980406"/>
          </a:xfrm>
          <a:prstGeom prst="rect">
            <a:avLst/>
          </a:prstGeom>
        </p:spPr>
      </p:pic>
      <p:sp>
        <p:nvSpPr>
          <p:cNvPr id="8" name="Google Shape;143;p7">
            <a:extLst>
              <a:ext uri="{FF2B5EF4-FFF2-40B4-BE49-F238E27FC236}">
                <a16:creationId xmlns:a16="http://schemas.microsoft.com/office/drawing/2014/main" id="{B55EB535-534F-1E0B-65C9-F46F4620DFF7}"/>
              </a:ext>
            </a:extLst>
          </p:cNvPr>
          <p:cNvSpPr/>
          <p:nvPr/>
        </p:nvSpPr>
        <p:spPr>
          <a:xfrm>
            <a:off x="3947437" y="5099902"/>
            <a:ext cx="1085825" cy="120128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134;p6">
            <a:extLst>
              <a:ext uri="{FF2B5EF4-FFF2-40B4-BE49-F238E27FC236}">
                <a16:creationId xmlns:a16="http://schemas.microsoft.com/office/drawing/2014/main" id="{CDD751C7-6A1B-35C0-4A48-C5DE4BA862E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291472" y="4146463"/>
            <a:ext cx="2655965" cy="155408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143;p7">
            <a:extLst>
              <a:ext uri="{FF2B5EF4-FFF2-40B4-BE49-F238E27FC236}">
                <a16:creationId xmlns:a16="http://schemas.microsoft.com/office/drawing/2014/main" id="{A8241B94-70DB-A39C-0A7F-E5F691000639}"/>
              </a:ext>
            </a:extLst>
          </p:cNvPr>
          <p:cNvSpPr/>
          <p:nvPr/>
        </p:nvSpPr>
        <p:spPr>
          <a:xfrm>
            <a:off x="5061371" y="5099902"/>
            <a:ext cx="1085825" cy="120128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Google Shape;134;p6">
            <a:extLst>
              <a:ext uri="{FF2B5EF4-FFF2-40B4-BE49-F238E27FC236}">
                <a16:creationId xmlns:a16="http://schemas.microsoft.com/office/drawing/2014/main" id="{6E0B5E4F-4F41-BB85-D3E1-E746E2ED9488}"/>
              </a:ext>
            </a:extLst>
          </p:cNvPr>
          <p:cNvCxnSpPr>
            <a:cxnSpLocks/>
          </p:cNvCxnSpPr>
          <p:nvPr/>
        </p:nvCxnSpPr>
        <p:spPr>
          <a:xfrm flipV="1">
            <a:off x="6175305" y="4245844"/>
            <a:ext cx="3449462" cy="155568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120;p5">
            <a:extLst>
              <a:ext uri="{FF2B5EF4-FFF2-40B4-BE49-F238E27FC236}">
                <a16:creationId xmlns:a16="http://schemas.microsoft.com/office/drawing/2014/main" id="{968D0602-EAA0-D21B-99E4-C7AA3B4671D6}"/>
              </a:ext>
            </a:extLst>
          </p:cNvPr>
          <p:cNvSpPr/>
          <p:nvPr/>
        </p:nvSpPr>
        <p:spPr>
          <a:xfrm>
            <a:off x="3975546" y="4881728"/>
            <a:ext cx="3183194" cy="24489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736E93E-E86C-7276-E944-F1BCF0A4C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933CC8-EA30-6FD4-F527-930AD379BC5F}"/>
              </a:ext>
            </a:extLst>
          </p:cNvPr>
          <p:cNvSpPr/>
          <p:nvPr/>
        </p:nvSpPr>
        <p:spPr>
          <a:xfrm>
            <a:off x="6334811" y="2408081"/>
            <a:ext cx="471340" cy="445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3C4F1F-429C-A69A-7D19-846E0232A436}"/>
              </a:ext>
            </a:extLst>
          </p:cNvPr>
          <p:cNvSpPr/>
          <p:nvPr/>
        </p:nvSpPr>
        <p:spPr>
          <a:xfrm>
            <a:off x="826493" y="2408081"/>
            <a:ext cx="471340" cy="445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06654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3003-1E9B-D844-9F3A-33FBB519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6C130-2156-984C-843E-63664A40E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Python setup</a:t>
            </a:r>
          </a:p>
          <a:p>
            <a:r>
              <a:rPr lang="en-US" dirty="0"/>
              <a:t>Some preparations before running JASTER</a:t>
            </a:r>
          </a:p>
          <a:p>
            <a:r>
              <a:rPr lang="en-US" dirty="0"/>
              <a:t>Run JASTER</a:t>
            </a:r>
          </a:p>
          <a:p>
            <a:r>
              <a:rPr lang="en-US" dirty="0"/>
              <a:t>Example results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7EDA0-D1A4-E859-918B-42EE38941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20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title"/>
          </p:nvPr>
        </p:nvSpPr>
        <p:spPr>
          <a:xfrm>
            <a:off x="14288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Time Series Plot (Final Outputs)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C17CE-E5E0-0606-004B-86D470C8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64" y="1156310"/>
            <a:ext cx="4070350" cy="2064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19BAC-BC9E-264C-E745-37F16400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669" y="1146883"/>
            <a:ext cx="4064000" cy="2074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A6D21D-1F58-A5F9-3A63-22D2838B1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464" y="3345932"/>
            <a:ext cx="8796157" cy="3053874"/>
          </a:xfrm>
          <a:prstGeom prst="rect">
            <a:avLst/>
          </a:prstGeom>
        </p:spPr>
      </p:pic>
      <p:cxnSp>
        <p:nvCxnSpPr>
          <p:cNvPr id="12" name="Google Shape;134;p6">
            <a:extLst>
              <a:ext uri="{FF2B5EF4-FFF2-40B4-BE49-F238E27FC236}">
                <a16:creationId xmlns:a16="http://schemas.microsoft.com/office/drawing/2014/main" id="{2C2ACA98-CA73-1DC8-9B44-DBB169E6F95B}"/>
              </a:ext>
            </a:extLst>
          </p:cNvPr>
          <p:cNvCxnSpPr>
            <a:cxnSpLocks/>
          </p:cNvCxnSpPr>
          <p:nvPr/>
        </p:nvCxnSpPr>
        <p:spPr>
          <a:xfrm>
            <a:off x="5451814" y="2025586"/>
            <a:ext cx="925855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7;p11">
            <a:extLst>
              <a:ext uri="{FF2B5EF4-FFF2-40B4-BE49-F238E27FC236}">
                <a16:creationId xmlns:a16="http://schemas.microsoft.com/office/drawing/2014/main" id="{793A6B8B-18D5-1FBE-C710-938763628461}"/>
              </a:ext>
            </a:extLst>
          </p:cNvPr>
          <p:cNvSpPr/>
          <p:nvPr/>
        </p:nvSpPr>
        <p:spPr>
          <a:xfrm>
            <a:off x="6377669" y="5187937"/>
            <a:ext cx="376491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all JASTER output files with corresponding time series plots: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Jason-2 IQR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Jason-2 SRTM DEM-WO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Jason-3 IQR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Jason-3 SRTM DEM-WO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43;p7">
            <a:extLst>
              <a:ext uri="{FF2B5EF4-FFF2-40B4-BE49-F238E27FC236}">
                <a16:creationId xmlns:a16="http://schemas.microsoft.com/office/drawing/2014/main" id="{4667223E-D734-D3E5-E784-0D749A10B6D4}"/>
              </a:ext>
            </a:extLst>
          </p:cNvPr>
          <p:cNvSpPr/>
          <p:nvPr/>
        </p:nvSpPr>
        <p:spPr>
          <a:xfrm>
            <a:off x="3195686" y="3629320"/>
            <a:ext cx="791851" cy="128204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3;p7">
            <a:extLst>
              <a:ext uri="{FF2B5EF4-FFF2-40B4-BE49-F238E27FC236}">
                <a16:creationId xmlns:a16="http://schemas.microsoft.com/office/drawing/2014/main" id="{EB92114C-C04A-39CE-395E-C7DA8C47D7AC}"/>
              </a:ext>
            </a:extLst>
          </p:cNvPr>
          <p:cNvSpPr/>
          <p:nvPr/>
        </p:nvSpPr>
        <p:spPr>
          <a:xfrm>
            <a:off x="4987691" y="3629320"/>
            <a:ext cx="791851" cy="128204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43;p7">
            <a:extLst>
              <a:ext uri="{FF2B5EF4-FFF2-40B4-BE49-F238E27FC236}">
                <a16:creationId xmlns:a16="http://schemas.microsoft.com/office/drawing/2014/main" id="{728C036E-4E2C-05A8-8E12-9D53495DF03E}"/>
              </a:ext>
            </a:extLst>
          </p:cNvPr>
          <p:cNvSpPr/>
          <p:nvPr/>
        </p:nvSpPr>
        <p:spPr>
          <a:xfrm>
            <a:off x="9306738" y="3629321"/>
            <a:ext cx="870883" cy="128204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43;p7">
            <a:extLst>
              <a:ext uri="{FF2B5EF4-FFF2-40B4-BE49-F238E27FC236}">
                <a16:creationId xmlns:a16="http://schemas.microsoft.com/office/drawing/2014/main" id="{C6B89063-14BC-EED7-2FDC-5C5E33DCF1C6}"/>
              </a:ext>
            </a:extLst>
          </p:cNvPr>
          <p:cNvSpPr/>
          <p:nvPr/>
        </p:nvSpPr>
        <p:spPr>
          <a:xfrm>
            <a:off x="2324803" y="4872869"/>
            <a:ext cx="791851" cy="128204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6A0BE8-F43A-1212-08A0-DA09B227DD94}"/>
              </a:ext>
            </a:extLst>
          </p:cNvPr>
          <p:cNvCxnSpPr>
            <a:cxnSpLocks/>
          </p:cNvCxnSpPr>
          <p:nvPr/>
        </p:nvCxnSpPr>
        <p:spPr>
          <a:xfrm>
            <a:off x="3395315" y="4911365"/>
            <a:ext cx="3090326" cy="855019"/>
          </a:xfrm>
          <a:prstGeom prst="bentConnector3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4A89765-D2E6-CF26-D17D-4194A469B005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645138" y="4872869"/>
            <a:ext cx="2532483" cy="1358839"/>
          </a:xfrm>
          <a:prstGeom prst="bentConnector3">
            <a:avLst>
              <a:gd name="adj1" fmla="val -902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2306288-DE8E-9564-CAFB-AA87E96D7A25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480739" y="4394904"/>
            <a:ext cx="244892" cy="3764912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120;p5">
            <a:extLst>
              <a:ext uri="{FF2B5EF4-FFF2-40B4-BE49-F238E27FC236}">
                <a16:creationId xmlns:a16="http://schemas.microsoft.com/office/drawing/2014/main" id="{006F7290-D4EB-6F38-B36F-4C07B18AC9B6}"/>
              </a:ext>
            </a:extLst>
          </p:cNvPr>
          <p:cNvSpPr/>
          <p:nvPr/>
        </p:nvSpPr>
        <p:spPr>
          <a:xfrm>
            <a:off x="1381464" y="3364711"/>
            <a:ext cx="2606073" cy="24489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B90D881-3092-FCD1-061B-1C9AA72B1A9C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16200000" flipH="1">
            <a:off x="5342258" y="4952724"/>
            <a:ext cx="1076771" cy="994052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9A29D9C-D19C-5CFB-A791-D6A2C4413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9C6BFA-EDF6-9360-9E15-9CAFCE413830}"/>
              </a:ext>
            </a:extLst>
          </p:cNvPr>
          <p:cNvSpPr/>
          <p:nvPr/>
        </p:nvSpPr>
        <p:spPr>
          <a:xfrm>
            <a:off x="1514661" y="2686706"/>
            <a:ext cx="471340" cy="445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015AC39-2852-69F9-D334-231B7A0CE424}"/>
              </a:ext>
            </a:extLst>
          </p:cNvPr>
          <p:cNvSpPr/>
          <p:nvPr/>
        </p:nvSpPr>
        <p:spPr>
          <a:xfrm>
            <a:off x="6454722" y="2685895"/>
            <a:ext cx="471340" cy="445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title"/>
          </p:nvPr>
        </p:nvSpPr>
        <p:spPr>
          <a:xfrm>
            <a:off x="142886" y="-4958"/>
            <a:ext cx="1155577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Time Series Plot (Example: Hubbard  Creek Lake, TX)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6D21D-1F58-A5F9-3A63-22D2838B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14" y="872361"/>
            <a:ext cx="7542392" cy="2618588"/>
          </a:xfrm>
          <a:prstGeom prst="rect">
            <a:avLst/>
          </a:prstGeom>
        </p:spPr>
      </p:pic>
      <p:sp>
        <p:nvSpPr>
          <p:cNvPr id="4" name="Google Shape;143;p7">
            <a:extLst>
              <a:ext uri="{FF2B5EF4-FFF2-40B4-BE49-F238E27FC236}">
                <a16:creationId xmlns:a16="http://schemas.microsoft.com/office/drawing/2014/main" id="{1D4186D5-9A5D-AB62-D294-CED7AEC0F24C}"/>
              </a:ext>
            </a:extLst>
          </p:cNvPr>
          <p:cNvSpPr/>
          <p:nvPr/>
        </p:nvSpPr>
        <p:spPr>
          <a:xfrm>
            <a:off x="3091992" y="1027521"/>
            <a:ext cx="791851" cy="128204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3;p7">
            <a:extLst>
              <a:ext uri="{FF2B5EF4-FFF2-40B4-BE49-F238E27FC236}">
                <a16:creationId xmlns:a16="http://schemas.microsoft.com/office/drawing/2014/main" id="{64ED0C30-39DD-E903-21B6-AF419B859648}"/>
              </a:ext>
            </a:extLst>
          </p:cNvPr>
          <p:cNvSpPr/>
          <p:nvPr/>
        </p:nvSpPr>
        <p:spPr>
          <a:xfrm>
            <a:off x="1528002" y="1140015"/>
            <a:ext cx="791851" cy="116955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31E14-0359-42BB-56A7-A1716264E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41" y="3826423"/>
            <a:ext cx="5780348" cy="1441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81AF9-598C-96DA-1F96-169F8ADFCD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41" t="3741" r="7786" b="3438"/>
          <a:stretch/>
        </p:blipFill>
        <p:spPr>
          <a:xfrm>
            <a:off x="603580" y="3350839"/>
            <a:ext cx="4801906" cy="3414320"/>
          </a:xfrm>
          <a:prstGeom prst="rect">
            <a:avLst/>
          </a:prstGeom>
        </p:spPr>
      </p:pic>
      <p:sp>
        <p:nvSpPr>
          <p:cNvPr id="13" name="Google Shape;187;p11">
            <a:extLst>
              <a:ext uri="{FF2B5EF4-FFF2-40B4-BE49-F238E27FC236}">
                <a16:creationId xmlns:a16="http://schemas.microsoft.com/office/drawing/2014/main" id="{E3473F5B-7201-1235-46A4-ED13C0E5EAE0}"/>
              </a:ext>
            </a:extLst>
          </p:cNvPr>
          <p:cNvSpPr/>
          <p:nvPr/>
        </p:nvSpPr>
        <p:spPr>
          <a:xfrm>
            <a:off x="6436705" y="5833170"/>
            <a:ext cx="5252020" cy="523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JASTER output results for Hubbard Creek Lake including: Jason-2 and 3, IQR and SRTM DEM-WO, enabled and disabled Hampel filter.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EC1338B-8868-F140-068A-CD899E431A47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490196" y="1724791"/>
            <a:ext cx="1037806" cy="1886722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49B841A-9943-C4B7-470B-21EFD7B47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C2236-3A07-F887-13CB-1C00D83F313F}"/>
              </a:ext>
            </a:extLst>
          </p:cNvPr>
          <p:cNvSpPr txBox="1"/>
          <p:nvPr/>
        </p:nvSpPr>
        <p:spPr>
          <a:xfrm rot="16200000">
            <a:off x="-1214271" y="4965704"/>
            <a:ext cx="321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elevation w.r.t EGM08 Geoid</a:t>
            </a:r>
          </a:p>
        </p:txBody>
      </p:sp>
      <p:sp>
        <p:nvSpPr>
          <p:cNvPr id="187" name="Google Shape;187;p11"/>
          <p:cNvSpPr/>
          <p:nvPr/>
        </p:nvSpPr>
        <p:spPr>
          <a:xfrm>
            <a:off x="6749427" y="2309566"/>
            <a:ext cx="525202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 Jason-2 (or 3) Cycle Numbers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 Water Height (meter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w.r.t.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EGM2008 Geoid) 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Hampel filter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 Uncertainty (meter)</a:t>
            </a:r>
            <a:endParaRPr lang="en-US" dirty="0">
              <a:ea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(4) Decimal year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(5)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Water Height (meter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w.r.t.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EGM2008 Geoid) 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Hampel filter</a:t>
            </a:r>
            <a:endParaRPr lang="en-US" dirty="0"/>
          </a:p>
        </p:txBody>
      </p:sp>
      <p:cxnSp>
        <p:nvCxnSpPr>
          <p:cNvPr id="8" name="Google Shape;134;p6">
            <a:extLst>
              <a:ext uri="{FF2B5EF4-FFF2-40B4-BE49-F238E27FC236}">
                <a16:creationId xmlns:a16="http://schemas.microsoft.com/office/drawing/2014/main" id="{CB9F3C8E-ABC9-FA83-4C26-47BF4B519173}"/>
              </a:ext>
            </a:extLst>
          </p:cNvPr>
          <p:cNvCxnSpPr>
            <a:cxnSpLocks/>
          </p:cNvCxnSpPr>
          <p:nvPr/>
        </p:nvCxnSpPr>
        <p:spPr>
          <a:xfrm>
            <a:off x="3838086" y="2246360"/>
            <a:ext cx="2449592" cy="144816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7B2655-3BB2-C2A8-B28E-31F6B934E1B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18910" y="6089715"/>
            <a:ext cx="1117795" cy="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7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97B4-797F-7140-80BB-F1250DEE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F44BE-F964-1E4C-9AE6-1AC33B364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2475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NASA’s Water Resources Program (80NSSC22K0918) </a:t>
            </a:r>
          </a:p>
          <a:p>
            <a:r>
              <a:rPr lang="en-US" dirty="0"/>
              <a:t>SERVIR Program (80NSSC23K0184).</a:t>
            </a:r>
          </a:p>
          <a:p>
            <a:r>
              <a:rPr lang="en-US" dirty="0"/>
              <a:t>Contact: Hyongki Lee at </a:t>
            </a:r>
            <a:r>
              <a:rPr lang="en-US" dirty="0">
                <a:hlinkClick r:id="rId2"/>
              </a:rPr>
              <a:t>hlee45@central.uh.edu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A4D79-1C12-0986-0CB7-42FA3816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8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1A14-D96C-49FA-9A8F-A30E1247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Setup</a:t>
            </a:r>
            <a:r>
              <a:rPr lang="zh-TW" altLang="en-US" b="1" dirty="0"/>
              <a:t> </a:t>
            </a:r>
            <a:br>
              <a:rPr lang="en-US" altLang="zh-TW" b="1" dirty="0"/>
            </a:br>
            <a:r>
              <a:rPr lang="en-US" altLang="zh-TW" b="1" dirty="0"/>
              <a:t>1. Install Anaconda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8E61E-AE5D-45C4-91A3-E7B68C2E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Anaconda</a:t>
            </a:r>
          </a:p>
          <a:p>
            <a:pPr lvl="1"/>
            <a:r>
              <a:rPr lang="en-US" dirty="0"/>
              <a:t>Create virtual environment for better management of python packages</a:t>
            </a:r>
          </a:p>
          <a:p>
            <a:pPr lvl="1"/>
            <a:r>
              <a:rPr lang="en-US" dirty="0"/>
              <a:t>Download and install</a:t>
            </a:r>
          </a:p>
          <a:p>
            <a:pPr lvl="2"/>
            <a:r>
              <a:rPr lang="en-US" dirty="0"/>
              <a:t>Link: </a:t>
            </a:r>
            <a:r>
              <a:rPr lang="en-US" u="sng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download</a:t>
            </a:r>
            <a:r>
              <a:rPr lang="zh-TW" altLang="en-US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E3C8D-748E-206A-A8D8-F10283DB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56801" y="3865102"/>
            <a:ext cx="5678397" cy="2567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DE7A7-8A01-4C8F-BE2C-BBDED38D7ADE}"/>
              </a:ext>
            </a:extLst>
          </p:cNvPr>
          <p:cNvSpPr/>
          <p:nvPr/>
        </p:nvSpPr>
        <p:spPr>
          <a:xfrm>
            <a:off x="3714161" y="5910605"/>
            <a:ext cx="829560" cy="521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631A-B2A7-7F11-BCCA-E06C6A50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DA7F-AC96-4635-8548-FE9823233C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1A14-D96C-49FA-9A8F-A30E1247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Setup</a:t>
            </a:r>
            <a:r>
              <a:rPr lang="zh-TW" altLang="en-US" b="1" dirty="0"/>
              <a:t> </a:t>
            </a:r>
            <a:br>
              <a:rPr lang="en-US" altLang="zh-TW" b="1" dirty="0"/>
            </a:br>
            <a:r>
              <a:rPr lang="en-US" altLang="zh-TW" b="1" dirty="0"/>
              <a:t>1. Install Anaconda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8E61E-AE5D-45C4-91A3-E7B68C2E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Miniconda</a:t>
            </a:r>
            <a:endParaRPr lang="en-US" b="1" dirty="0"/>
          </a:p>
          <a:p>
            <a:pPr lvl="1" algn="just"/>
            <a:r>
              <a:rPr lang="en-US" dirty="0"/>
              <a:t>If you do not have anaconda installed, we recommend using </a:t>
            </a:r>
            <a:r>
              <a:rPr lang="en-US" dirty="0" err="1"/>
              <a:t>Miniconda</a:t>
            </a:r>
            <a:r>
              <a:rPr lang="en-US" dirty="0"/>
              <a:t>, </a:t>
            </a:r>
          </a:p>
          <a:p>
            <a:pPr lvl="1" algn="just"/>
            <a:r>
              <a:rPr lang="en-US" dirty="0"/>
              <a:t>Download and install</a:t>
            </a:r>
          </a:p>
          <a:p>
            <a:pPr lvl="2" algn="just"/>
            <a:r>
              <a:rPr lang="en-US" dirty="0"/>
              <a:t>Link: </a:t>
            </a:r>
            <a:r>
              <a:rPr lang="en-US" u="sng" dirty="0">
                <a:solidFill>
                  <a:srgbClr val="0563C1"/>
                </a:solidFill>
              </a:rPr>
              <a:t>https://docs.conda.io/projects/miniconda/en/latest/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E3C8D-748E-206A-A8D8-F10283DB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6516" y="3629886"/>
            <a:ext cx="4737944" cy="305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DE7A7-8A01-4C8F-BE2C-BBDED38D7ADE}"/>
              </a:ext>
            </a:extLst>
          </p:cNvPr>
          <p:cNvSpPr/>
          <p:nvPr/>
        </p:nvSpPr>
        <p:spPr>
          <a:xfrm>
            <a:off x="3346516" y="5489294"/>
            <a:ext cx="3148552" cy="1279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0B7EF-A44E-A5AB-F99B-56AAAD7C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DA7F-AC96-4635-8548-FE9823233C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CB4A-46DF-4D4B-A530-6F8497E3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Setup</a:t>
            </a:r>
            <a:br>
              <a:rPr lang="en-US" b="1" dirty="0"/>
            </a:br>
            <a:r>
              <a:rPr lang="en-US" b="1" dirty="0"/>
              <a:t>2. Create a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2E0B-081F-4B25-BA66-3D94078EC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Run “Anaconda Prompt” in Windows or open the terminal (on macOS or Linux)</a:t>
            </a:r>
          </a:p>
          <a:p>
            <a:r>
              <a:rPr lang="en-US" dirty="0"/>
              <a:t>In </a:t>
            </a:r>
            <a:r>
              <a:rPr lang="en-US" altLang="zh-TW" dirty="0"/>
              <a:t>“Anaconda Prompt,” enter:</a:t>
            </a:r>
          </a:p>
          <a:p>
            <a:pPr lvl="1"/>
            <a:r>
              <a:rPr lang="en-US" i="1" dirty="0" err="1"/>
              <a:t>conda</a:t>
            </a:r>
            <a:r>
              <a:rPr lang="en-US" i="1" dirty="0"/>
              <a:t> create --name NAME_OF_ENVIRONMENT </a:t>
            </a:r>
            <a:r>
              <a:rPr lang="en-US" dirty="0"/>
              <a:t>(we suggest naming it </a:t>
            </a:r>
            <a:r>
              <a:rPr lang="en-US" b="1" i="1" dirty="0" err="1"/>
              <a:t>jaster_env</a:t>
            </a:r>
            <a:r>
              <a:rPr lang="en-US" b="1" i="1" dirty="0"/>
              <a:t> </a:t>
            </a:r>
            <a:r>
              <a:rPr lang="en-US" dirty="0"/>
              <a:t>for convenience)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1195BA-A709-B90D-CD55-49F06F447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295" b="87347"/>
          <a:stretch/>
        </p:blipFill>
        <p:spPr>
          <a:xfrm>
            <a:off x="2707013" y="4205657"/>
            <a:ext cx="5502211" cy="1302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24CEB5-F4D7-48D6-994B-0D4012BF7C6E}"/>
              </a:ext>
            </a:extLst>
          </p:cNvPr>
          <p:cNvSpPr/>
          <p:nvPr/>
        </p:nvSpPr>
        <p:spPr>
          <a:xfrm>
            <a:off x="2737601" y="5182696"/>
            <a:ext cx="5265754" cy="392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F2BF1-BAA3-7824-08B8-4ACF9FFD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DA7F-AC96-4635-8548-FE9823233C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1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CB4A-46DF-4D4B-A530-6F8497E3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Setup</a:t>
            </a:r>
            <a:br>
              <a:rPr lang="en-US" b="1" dirty="0"/>
            </a:br>
            <a:r>
              <a:rPr lang="en-US" b="1" dirty="0"/>
              <a:t>2. Create a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2E0B-081F-4B25-BA66-3D94078EC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549286"/>
            <a:ext cx="10515600" cy="4351338"/>
          </a:xfrm>
        </p:spPr>
        <p:txBody>
          <a:bodyPr/>
          <a:lstStyle/>
          <a:p>
            <a:r>
              <a:rPr lang="en-US" dirty="0"/>
              <a:t>Run “Anaconda Prompt” in Windows or open the terminal (on macOS or Linux)</a:t>
            </a:r>
          </a:p>
          <a:p>
            <a:r>
              <a:rPr lang="en-US" dirty="0"/>
              <a:t>In </a:t>
            </a:r>
            <a:r>
              <a:rPr lang="en-US" altLang="zh-TW" dirty="0"/>
              <a:t>“Anaconda Prompt,” enter:</a:t>
            </a:r>
          </a:p>
          <a:p>
            <a:pPr lvl="1"/>
            <a:r>
              <a:rPr lang="en-US" i="1" dirty="0" err="1"/>
              <a:t>conda</a:t>
            </a:r>
            <a:r>
              <a:rPr lang="en-US" i="1" dirty="0"/>
              <a:t> create --name NAME_OF_ENVIRONMENT </a:t>
            </a:r>
            <a:r>
              <a:rPr lang="en-US" dirty="0"/>
              <a:t>(we suggest naming it </a:t>
            </a:r>
            <a:r>
              <a:rPr lang="en-US" b="1" i="1" dirty="0" err="1"/>
              <a:t>jaster_env</a:t>
            </a:r>
            <a:r>
              <a:rPr lang="en-US" b="1" i="1" dirty="0"/>
              <a:t> </a:t>
            </a:r>
            <a:r>
              <a:rPr lang="en-US" dirty="0"/>
              <a:t>for convenience)</a:t>
            </a:r>
          </a:p>
          <a:p>
            <a:pPr lvl="1"/>
            <a:r>
              <a:rPr lang="en-US" dirty="0"/>
              <a:t>Enter “y” when being asked “Proceed ([y]/n)?”</a:t>
            </a:r>
          </a:p>
          <a:p>
            <a:pPr lvl="1"/>
            <a:r>
              <a:rPr lang="en-US" dirty="0"/>
              <a:t>Wait till installation complete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64162-357D-4575-9B01-FF5FA67C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44028"/>
            <a:ext cx="5630009" cy="26102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74A342-3536-403C-985D-24797C30F436}"/>
              </a:ext>
            </a:extLst>
          </p:cNvPr>
          <p:cNvSpPr/>
          <p:nvPr/>
        </p:nvSpPr>
        <p:spPr>
          <a:xfrm>
            <a:off x="6088046" y="5995446"/>
            <a:ext cx="1349702" cy="254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68CF5-CE10-F1D2-469D-F8A0BBBF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DA7F-AC96-4635-8548-FE9823233C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3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CB4A-46DF-4D4B-A530-6F8497E3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Setup</a:t>
            </a:r>
            <a:br>
              <a:rPr lang="en-US" b="1" dirty="0"/>
            </a:br>
            <a:r>
              <a:rPr lang="en-US" b="1" dirty="0"/>
              <a:t>2. Create a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2E0B-081F-4B25-BA66-3D94078EC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Run “Anaconda Prompt”</a:t>
            </a:r>
          </a:p>
          <a:p>
            <a:r>
              <a:rPr lang="en-US" b="1" dirty="0"/>
              <a:t>In </a:t>
            </a:r>
            <a:r>
              <a:rPr lang="en-US" altLang="zh-TW" b="1" dirty="0"/>
              <a:t>“Anaconda Prompt,” enter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create --name NAME_OF_ENVIRONMENT (e.g., </a:t>
            </a:r>
            <a:r>
              <a:rPr lang="en-US" dirty="0" err="1"/>
              <a:t>jaster_env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Enter “y” when being asked “Proceed ([y]/n)?”</a:t>
            </a:r>
          </a:p>
          <a:p>
            <a:pPr lvl="1"/>
            <a:r>
              <a:rPr lang="en-US" dirty="0"/>
              <a:t>Wait till installation complete </a:t>
            </a:r>
          </a:p>
          <a:p>
            <a:r>
              <a:rPr lang="en-US" b="1" dirty="0"/>
              <a:t>Activate the virtual environment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8865F-7BDD-267E-40A4-0248B33F5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77665" y="4741682"/>
            <a:ext cx="4540530" cy="157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437E5-1993-47B8-8002-CBC5201EBC40}"/>
              </a:ext>
            </a:extLst>
          </p:cNvPr>
          <p:cNvSpPr/>
          <p:nvPr/>
        </p:nvSpPr>
        <p:spPr>
          <a:xfrm>
            <a:off x="5084233" y="5181632"/>
            <a:ext cx="1241153" cy="386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8406C-914C-4DDA-8418-7418F3A48719}"/>
              </a:ext>
            </a:extLst>
          </p:cNvPr>
          <p:cNvSpPr/>
          <p:nvPr/>
        </p:nvSpPr>
        <p:spPr>
          <a:xfrm>
            <a:off x="3077665" y="5500718"/>
            <a:ext cx="1241153" cy="360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55C8C6-A268-485E-B153-ABCE1859999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318818" y="5374661"/>
            <a:ext cx="765415" cy="19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6FA7E-0585-44D2-2F78-863A1DD7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DA7F-AC96-4635-8548-FE9823233C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8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Setup</a:t>
            </a:r>
            <a:br>
              <a:rPr lang="en-US" b="1" dirty="0"/>
            </a:br>
            <a:r>
              <a:rPr lang="en-US" b="1" dirty="0"/>
              <a:t>3. Install required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1051"/>
            <a:ext cx="1071906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Required Python Modules: netcdf4/</a:t>
            </a:r>
            <a:r>
              <a:rPr lang="en-US" sz="2400" b="1" dirty="0" err="1"/>
              <a:t>numpy</a:t>
            </a:r>
            <a:r>
              <a:rPr lang="en-US" sz="2400" b="1" dirty="0"/>
              <a:t>/matplotlib/</a:t>
            </a:r>
            <a:r>
              <a:rPr lang="en-US" sz="2400" b="1" dirty="0" err="1"/>
              <a:t>scipy</a:t>
            </a:r>
            <a:r>
              <a:rPr lang="en-US" sz="2400" b="1" dirty="0"/>
              <a:t>/matplotlib/ etc.</a:t>
            </a:r>
          </a:p>
          <a:p>
            <a:pPr lvl="1"/>
            <a:r>
              <a:rPr lang="en-US" sz="2000" dirty="0"/>
              <a:t>Install by typing in </a:t>
            </a:r>
            <a:r>
              <a:rPr lang="en-US" sz="2000" dirty="0">
                <a:solidFill>
                  <a:schemeClr val="tx1"/>
                </a:solidFill>
              </a:rPr>
              <a:t>(make sure you have activated the virtual environment)</a:t>
            </a:r>
            <a:endParaRPr lang="en-US" sz="1600" dirty="0">
              <a:solidFill>
                <a:schemeClr val="tx1"/>
              </a:solidFill>
            </a:endParaRPr>
          </a:p>
          <a:p>
            <a:pPr lvl="2"/>
            <a:r>
              <a:rPr lang="en-US" sz="1800" b="1" dirty="0" err="1">
                <a:solidFill>
                  <a:schemeClr val="tx1"/>
                </a:solidFill>
              </a:rPr>
              <a:t>conda</a:t>
            </a:r>
            <a:r>
              <a:rPr lang="en-US" sz="1800" b="1" dirty="0">
                <a:solidFill>
                  <a:schemeClr val="tx1"/>
                </a:solidFill>
              </a:rPr>
              <a:t> install python pip matplotlib </a:t>
            </a:r>
            <a:r>
              <a:rPr lang="en-US" sz="1800" b="1" dirty="0" err="1">
                <a:solidFill>
                  <a:schemeClr val="tx1"/>
                </a:solidFill>
              </a:rPr>
              <a:t>numpy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scipy</a:t>
            </a:r>
            <a:r>
              <a:rPr lang="en-US" sz="1800" b="1" dirty="0">
                <a:solidFill>
                  <a:schemeClr val="tx1"/>
                </a:solidFill>
              </a:rPr>
              <a:t> requests</a:t>
            </a:r>
          </a:p>
          <a:p>
            <a:pPr lvl="2"/>
            <a:r>
              <a:rPr lang="en-US" sz="1800" b="1" dirty="0" err="1">
                <a:solidFill>
                  <a:schemeClr val="tx1"/>
                </a:solidFill>
              </a:rPr>
              <a:t>conda</a:t>
            </a:r>
            <a:r>
              <a:rPr lang="en-US" sz="1800" b="1" dirty="0">
                <a:solidFill>
                  <a:schemeClr val="tx1"/>
                </a:solidFill>
              </a:rPr>
              <a:t> install  -c </a:t>
            </a:r>
            <a:r>
              <a:rPr lang="en-US" sz="1800" b="1" dirty="0" err="1">
                <a:solidFill>
                  <a:schemeClr val="tx1"/>
                </a:solidFill>
              </a:rPr>
              <a:t>conda</a:t>
            </a:r>
            <a:r>
              <a:rPr lang="en-US" sz="1800" b="1" dirty="0">
                <a:solidFill>
                  <a:schemeClr val="tx1"/>
                </a:solidFill>
              </a:rPr>
              <a:t>-forge </a:t>
            </a:r>
            <a:r>
              <a:rPr lang="en-US" sz="1800" b="1" dirty="0" err="1">
                <a:solidFill>
                  <a:schemeClr val="tx1"/>
                </a:solidFill>
              </a:rPr>
              <a:t>gdal</a:t>
            </a:r>
            <a:endParaRPr lang="en-US" sz="1800" b="1" dirty="0">
              <a:solidFill>
                <a:schemeClr val="tx1"/>
              </a:solidFill>
            </a:endParaRPr>
          </a:p>
          <a:p>
            <a:pPr lvl="2"/>
            <a:r>
              <a:rPr lang="en-US" sz="1800" b="1" dirty="0" err="1">
                <a:solidFill>
                  <a:schemeClr val="tx1"/>
                </a:solidFill>
              </a:rPr>
              <a:t>conda</a:t>
            </a:r>
            <a:r>
              <a:rPr lang="en-US" sz="1800" b="1" dirty="0">
                <a:solidFill>
                  <a:schemeClr val="tx1"/>
                </a:solidFill>
              </a:rPr>
              <a:t> install </a:t>
            </a:r>
            <a:r>
              <a:rPr lang="en-US" sz="1800" b="1" dirty="0" err="1">
                <a:solidFill>
                  <a:schemeClr val="tx1"/>
                </a:solidFill>
              </a:rPr>
              <a:t>tkinter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(If you get error, then use “</a:t>
            </a:r>
            <a:r>
              <a:rPr lang="en-US" sz="1800" i="1" dirty="0" err="1">
                <a:solidFill>
                  <a:schemeClr val="tx1"/>
                </a:solidFill>
              </a:rPr>
              <a:t>conda</a:t>
            </a:r>
            <a:r>
              <a:rPr lang="en-US" sz="1800" i="1" dirty="0">
                <a:solidFill>
                  <a:schemeClr val="tx1"/>
                </a:solidFill>
              </a:rPr>
              <a:t> install anaconda::</a:t>
            </a:r>
            <a:r>
              <a:rPr lang="en-US" sz="1800" i="1" dirty="0" err="1">
                <a:solidFill>
                  <a:schemeClr val="tx1"/>
                </a:solidFill>
              </a:rPr>
              <a:t>tk</a:t>
            </a:r>
            <a:r>
              <a:rPr lang="en-US" sz="1800" dirty="0">
                <a:solidFill>
                  <a:schemeClr val="tx1"/>
                </a:solidFill>
              </a:rPr>
              <a:t>”)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pip install netcdf4 </a:t>
            </a:r>
            <a:r>
              <a:rPr lang="en-US" sz="1800" b="1" dirty="0" err="1">
                <a:solidFill>
                  <a:schemeClr val="tx1"/>
                </a:solidFill>
              </a:rPr>
              <a:t>rioxarray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rasterio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screeninfo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pip install -U scikit-learn</a:t>
            </a: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pip install </a:t>
            </a:r>
            <a:r>
              <a:rPr lang="en-US" sz="1800" b="1" dirty="0" err="1">
                <a:solidFill>
                  <a:schemeClr val="tx1"/>
                </a:solidFill>
              </a:rPr>
              <a:t>hampel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You may get error while installing </a:t>
            </a:r>
            <a:r>
              <a:rPr lang="en-US" sz="1600" dirty="0" err="1">
                <a:solidFill>
                  <a:schemeClr val="tx1"/>
                </a:solidFill>
              </a:rPr>
              <a:t>hampel</a:t>
            </a:r>
            <a:r>
              <a:rPr lang="en-US" sz="1600" dirty="0">
                <a:solidFill>
                  <a:schemeClr val="tx1"/>
                </a:solidFill>
              </a:rPr>
              <a:t> package (It is more likely to happen for Windows users)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47D65-02A3-4225-883C-9E4215C1C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35" y="4534440"/>
            <a:ext cx="4375530" cy="2288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448295-CBDB-4E26-869E-CDFDEAA8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68" y="4562197"/>
            <a:ext cx="4375530" cy="22958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DF8BA-861B-40F4-994D-2F768395D9E4}"/>
              </a:ext>
            </a:extLst>
          </p:cNvPr>
          <p:cNvSpPr txBox="1"/>
          <p:nvPr/>
        </p:nvSpPr>
        <p:spPr>
          <a:xfrm>
            <a:off x="5660402" y="6264327"/>
            <a:ext cx="420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1FCE-7D77-405E-B798-F110F9558D84}"/>
              </a:ext>
            </a:extLst>
          </p:cNvPr>
          <p:cNvSpPr txBox="1"/>
          <p:nvPr/>
        </p:nvSpPr>
        <p:spPr>
          <a:xfrm>
            <a:off x="11136590" y="6264326"/>
            <a:ext cx="420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2F8E7-078E-F893-EB7F-291B6946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DA7F-AC96-4635-8548-FE9823233C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1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51" y="88547"/>
            <a:ext cx="10515600" cy="1325563"/>
          </a:xfrm>
        </p:spPr>
        <p:txBody>
          <a:bodyPr/>
          <a:lstStyle/>
          <a:p>
            <a:r>
              <a:rPr lang="en-US" b="1" dirty="0"/>
              <a:t>Python Setup</a:t>
            </a:r>
            <a:br>
              <a:rPr lang="en-US" b="1" dirty="0"/>
            </a:br>
            <a:r>
              <a:rPr lang="en-US" b="1" dirty="0"/>
              <a:t>3. Install required packages </a:t>
            </a:r>
            <a:r>
              <a:rPr lang="en-US" sz="2800" b="1" dirty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651" y="1246357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In this case, If you don't have the Microsoft Visual C++ 14 version or greater, </a:t>
            </a:r>
          </a:p>
          <a:p>
            <a:pPr lvl="1" algn="just"/>
            <a:r>
              <a:rPr lang="en-US" sz="1800" dirty="0">
                <a:solidFill>
                  <a:schemeClr val="tx1"/>
                </a:solidFill>
              </a:rPr>
              <a:t>go to the (</a:t>
            </a:r>
            <a:r>
              <a:rPr lang="en-US" sz="1800" dirty="0">
                <a:solidFill>
                  <a:schemeClr val="tx1"/>
                </a:solidFill>
                <a:hlinkClick r:id="rId2"/>
              </a:rPr>
              <a:t>https://visualstudio.microsoft.com/visual-cpp-build-tools/</a:t>
            </a:r>
            <a:r>
              <a:rPr lang="en-US" sz="1800" dirty="0">
                <a:solidFill>
                  <a:schemeClr val="tx1"/>
                </a:solidFill>
              </a:rPr>
              <a:t> )</a:t>
            </a:r>
          </a:p>
          <a:p>
            <a:pPr lvl="1" algn="just"/>
            <a:r>
              <a:rPr lang="en-US" sz="1800" dirty="0">
                <a:solidFill>
                  <a:schemeClr val="tx1"/>
                </a:solidFill>
              </a:rPr>
              <a:t>download Microsoft C++ Build Tools. </a:t>
            </a:r>
          </a:p>
          <a:p>
            <a:pPr lvl="1" algn="just"/>
            <a:r>
              <a:rPr lang="en-US" sz="1800" dirty="0">
                <a:solidFill>
                  <a:schemeClr val="tx1"/>
                </a:solidFill>
              </a:rPr>
              <a:t>install Visual Studio (most updated version is preferred) and also Windows SDK (11 or 10 based on user's windows version).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5C1DB-5376-8DBE-E05D-CE576A03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17" y="3040926"/>
            <a:ext cx="6638565" cy="2042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7C1F5-8FA8-F665-CB83-02978F96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08724" y="2922309"/>
            <a:ext cx="7283276" cy="34802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AC1A94-DB67-F7B9-2974-CD0C5BE753F7}"/>
              </a:ext>
            </a:extLst>
          </p:cNvPr>
          <p:cNvCxnSpPr>
            <a:cxnSpLocks/>
          </p:cNvCxnSpPr>
          <p:nvPr/>
        </p:nvCxnSpPr>
        <p:spPr>
          <a:xfrm>
            <a:off x="2072486" y="4765189"/>
            <a:ext cx="2697477" cy="570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93;p2">
            <a:extLst>
              <a:ext uri="{FF2B5EF4-FFF2-40B4-BE49-F238E27FC236}">
                <a16:creationId xmlns:a16="http://schemas.microsoft.com/office/drawing/2014/main" id="{93E79B13-8A0B-2484-DA2F-8CB8D64D0BEE}"/>
              </a:ext>
            </a:extLst>
          </p:cNvPr>
          <p:cNvSpPr/>
          <p:nvPr/>
        </p:nvSpPr>
        <p:spPr>
          <a:xfrm>
            <a:off x="510455" y="4311750"/>
            <a:ext cx="1562031" cy="48619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3;p2">
            <a:extLst>
              <a:ext uri="{FF2B5EF4-FFF2-40B4-BE49-F238E27FC236}">
                <a16:creationId xmlns:a16="http://schemas.microsoft.com/office/drawing/2014/main" id="{BB143125-DA2E-176C-7091-910687C82321}"/>
              </a:ext>
            </a:extLst>
          </p:cNvPr>
          <p:cNvSpPr/>
          <p:nvPr/>
        </p:nvSpPr>
        <p:spPr>
          <a:xfrm>
            <a:off x="10407193" y="4062379"/>
            <a:ext cx="1784808" cy="110757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307693-F9C3-284F-D6FF-6451154E17D3}"/>
              </a:ext>
            </a:extLst>
          </p:cNvPr>
          <p:cNvCxnSpPr>
            <a:cxnSpLocks/>
          </p:cNvCxnSpPr>
          <p:nvPr/>
        </p:nvCxnSpPr>
        <p:spPr>
          <a:xfrm>
            <a:off x="10746717" y="5179966"/>
            <a:ext cx="0" cy="919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3;p2">
            <a:extLst>
              <a:ext uri="{FF2B5EF4-FFF2-40B4-BE49-F238E27FC236}">
                <a16:creationId xmlns:a16="http://schemas.microsoft.com/office/drawing/2014/main" id="{C0CA59BC-534D-9936-D648-C71AE52C68C5}"/>
              </a:ext>
            </a:extLst>
          </p:cNvPr>
          <p:cNvSpPr/>
          <p:nvPr/>
        </p:nvSpPr>
        <p:spPr>
          <a:xfrm>
            <a:off x="10567446" y="6109151"/>
            <a:ext cx="1197203" cy="29338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50D8F8C-A346-776A-2A31-9139BE7C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DA7F-AC96-4635-8548-FE9823233C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4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3924</TotalTime>
  <Words>1242</Words>
  <Application>Microsoft Office PowerPoint</Application>
  <PresentationFormat>Widescreen</PresentationFormat>
  <Paragraphs>187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JASTER Instruction (Jason Altimetry Stand-Alone Tool for Enhanced Research)</vt:lpstr>
      <vt:lpstr>Outline</vt:lpstr>
      <vt:lpstr>Python Setup  1. Install Anaconda</vt:lpstr>
      <vt:lpstr>Python Setup  1. Install Anaconda</vt:lpstr>
      <vt:lpstr>Python Setup 2. Create a virtual environment</vt:lpstr>
      <vt:lpstr>Python Setup 2. Create a virtual environment</vt:lpstr>
      <vt:lpstr>Python Setup 2. Create a virtual environment</vt:lpstr>
      <vt:lpstr>Python Setup 3. Install required packages</vt:lpstr>
      <vt:lpstr>Python Setup 3. Install required packages (Cont.)</vt:lpstr>
      <vt:lpstr>Before Running JASTER</vt:lpstr>
      <vt:lpstr>Before Running JASTER</vt:lpstr>
      <vt:lpstr>Before Running JASTER</vt:lpstr>
      <vt:lpstr>Before Running JASTER</vt:lpstr>
      <vt:lpstr>Before Running JASTER</vt:lpstr>
      <vt:lpstr>JASTER Inputs</vt:lpstr>
      <vt:lpstr>Data Download</vt:lpstr>
      <vt:lpstr>Variable Extraction</vt:lpstr>
      <vt:lpstr>Variable Extraction</vt:lpstr>
      <vt:lpstr>SRTM DEM-Water Occurrence outlier removal </vt:lpstr>
      <vt:lpstr>Time Series Plot (Final Outputs)</vt:lpstr>
      <vt:lpstr>Time Series Plot (Example: Hubbard  Creek Lake, TX)</vt:lpstr>
      <vt:lpstr>Acknowledgment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Jason Altimetry Tool (Python Version)</dc:title>
  <dc:creator>Choi Jake</dc:creator>
  <cp:lastModifiedBy>Rostami, Amirhossein</cp:lastModifiedBy>
  <cp:revision>95</cp:revision>
  <dcterms:created xsi:type="dcterms:W3CDTF">2021-11-28T20:19:35Z</dcterms:created>
  <dcterms:modified xsi:type="dcterms:W3CDTF">2024-02-02T15:39:08Z</dcterms:modified>
</cp:coreProperties>
</file>